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2" r:id="rId5"/>
    <p:sldId id="277" r:id="rId6"/>
    <p:sldId id="278" r:id="rId7"/>
    <p:sldId id="263" r:id="rId8"/>
    <p:sldId id="264" r:id="rId9"/>
    <p:sldId id="265" r:id="rId10"/>
    <p:sldId id="279" r:id="rId11"/>
    <p:sldId id="266" r:id="rId12"/>
    <p:sldId id="267" r:id="rId13"/>
    <p:sldId id="268" r:id="rId14"/>
    <p:sldId id="276" r:id="rId15"/>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80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000"/>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E27F-2B9D-4FAA-FFD0-0E08EF66CB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7383D9D1-AF09-7E93-710F-256D6CEB17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00FC4CE9-8E3D-37B8-5D10-2FCE4A0126E0}"/>
              </a:ext>
            </a:extLst>
          </p:cNvPr>
          <p:cNvSpPr>
            <a:spLocks noGrp="1"/>
          </p:cNvSpPr>
          <p:nvPr>
            <p:ph type="dt" sz="half" idx="10"/>
          </p:nvPr>
        </p:nvSpPr>
        <p:spPr/>
        <p:txBody>
          <a:bodyPr/>
          <a:lstStyle/>
          <a:p>
            <a:fld id="{4276F8E9-CB9D-0D49-AF27-A9A9AD7D58F6}" type="datetimeFigureOut">
              <a:rPr lang="en-VN" smtClean="0"/>
              <a:t>03/06/2022</a:t>
            </a:fld>
            <a:endParaRPr lang="en-VN"/>
          </a:p>
        </p:txBody>
      </p:sp>
      <p:sp>
        <p:nvSpPr>
          <p:cNvPr id="5" name="Footer Placeholder 4">
            <a:extLst>
              <a:ext uri="{FF2B5EF4-FFF2-40B4-BE49-F238E27FC236}">
                <a16:creationId xmlns:a16="http://schemas.microsoft.com/office/drawing/2014/main" id="{7DDECFFA-85D5-A9B3-7A15-55DC4A264FD3}"/>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B1067E6A-68AD-BCD8-DB73-0928AE6F8423}"/>
              </a:ext>
            </a:extLst>
          </p:cNvPr>
          <p:cNvSpPr>
            <a:spLocks noGrp="1"/>
          </p:cNvSpPr>
          <p:nvPr>
            <p:ph type="sldNum" sz="quarter" idx="12"/>
          </p:nvPr>
        </p:nvSpPr>
        <p:spPr/>
        <p:txBody>
          <a:bodyPr/>
          <a:lstStyle/>
          <a:p>
            <a:fld id="{D4919B8C-E0B2-554F-9C85-915363D3D3F4}" type="slidenum">
              <a:rPr lang="en-VN" smtClean="0"/>
              <a:t>‹#›</a:t>
            </a:fld>
            <a:endParaRPr lang="en-VN"/>
          </a:p>
        </p:txBody>
      </p:sp>
    </p:spTree>
    <p:extLst>
      <p:ext uri="{BB962C8B-B14F-4D97-AF65-F5344CB8AC3E}">
        <p14:creationId xmlns:p14="http://schemas.microsoft.com/office/powerpoint/2010/main" val="1737686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176A-F142-981B-AB3E-F58F88A2169B}"/>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DECFD582-45E6-1D5B-3C5D-C8F915F910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232611C1-71F6-6493-8D32-3C21D36C2A3C}"/>
              </a:ext>
            </a:extLst>
          </p:cNvPr>
          <p:cNvSpPr>
            <a:spLocks noGrp="1"/>
          </p:cNvSpPr>
          <p:nvPr>
            <p:ph type="dt" sz="half" idx="10"/>
          </p:nvPr>
        </p:nvSpPr>
        <p:spPr/>
        <p:txBody>
          <a:bodyPr/>
          <a:lstStyle/>
          <a:p>
            <a:fld id="{4276F8E9-CB9D-0D49-AF27-A9A9AD7D58F6}" type="datetimeFigureOut">
              <a:rPr lang="en-VN" smtClean="0"/>
              <a:t>03/06/2022</a:t>
            </a:fld>
            <a:endParaRPr lang="en-VN"/>
          </a:p>
        </p:txBody>
      </p:sp>
      <p:sp>
        <p:nvSpPr>
          <p:cNvPr id="5" name="Footer Placeholder 4">
            <a:extLst>
              <a:ext uri="{FF2B5EF4-FFF2-40B4-BE49-F238E27FC236}">
                <a16:creationId xmlns:a16="http://schemas.microsoft.com/office/drawing/2014/main" id="{D2ED2854-AAA1-FB64-6979-47992DD5E27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14F1CBB-7410-DA84-C23C-54A3653E0951}"/>
              </a:ext>
            </a:extLst>
          </p:cNvPr>
          <p:cNvSpPr>
            <a:spLocks noGrp="1"/>
          </p:cNvSpPr>
          <p:nvPr>
            <p:ph type="sldNum" sz="quarter" idx="12"/>
          </p:nvPr>
        </p:nvSpPr>
        <p:spPr/>
        <p:txBody>
          <a:bodyPr/>
          <a:lstStyle/>
          <a:p>
            <a:fld id="{D4919B8C-E0B2-554F-9C85-915363D3D3F4}" type="slidenum">
              <a:rPr lang="en-VN" smtClean="0"/>
              <a:t>‹#›</a:t>
            </a:fld>
            <a:endParaRPr lang="en-VN"/>
          </a:p>
        </p:txBody>
      </p:sp>
    </p:spTree>
    <p:extLst>
      <p:ext uri="{BB962C8B-B14F-4D97-AF65-F5344CB8AC3E}">
        <p14:creationId xmlns:p14="http://schemas.microsoft.com/office/powerpoint/2010/main" val="959600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DBF29-459C-17AD-833C-4F05718180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3256350B-B39A-6FA7-34C1-18F0DFB9B3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964991D-333C-546F-F8B4-2BC1C01717E8}"/>
              </a:ext>
            </a:extLst>
          </p:cNvPr>
          <p:cNvSpPr>
            <a:spLocks noGrp="1"/>
          </p:cNvSpPr>
          <p:nvPr>
            <p:ph type="dt" sz="half" idx="10"/>
          </p:nvPr>
        </p:nvSpPr>
        <p:spPr/>
        <p:txBody>
          <a:bodyPr/>
          <a:lstStyle/>
          <a:p>
            <a:fld id="{4276F8E9-CB9D-0D49-AF27-A9A9AD7D58F6}" type="datetimeFigureOut">
              <a:rPr lang="en-VN" smtClean="0"/>
              <a:t>03/06/2022</a:t>
            </a:fld>
            <a:endParaRPr lang="en-VN"/>
          </a:p>
        </p:txBody>
      </p:sp>
      <p:sp>
        <p:nvSpPr>
          <p:cNvPr id="5" name="Footer Placeholder 4">
            <a:extLst>
              <a:ext uri="{FF2B5EF4-FFF2-40B4-BE49-F238E27FC236}">
                <a16:creationId xmlns:a16="http://schemas.microsoft.com/office/drawing/2014/main" id="{111B3943-87A9-702F-A594-83B6A29A697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5FC8D52F-23BA-D1A2-A6C9-550585540523}"/>
              </a:ext>
            </a:extLst>
          </p:cNvPr>
          <p:cNvSpPr>
            <a:spLocks noGrp="1"/>
          </p:cNvSpPr>
          <p:nvPr>
            <p:ph type="sldNum" sz="quarter" idx="12"/>
          </p:nvPr>
        </p:nvSpPr>
        <p:spPr/>
        <p:txBody>
          <a:bodyPr/>
          <a:lstStyle/>
          <a:p>
            <a:fld id="{D4919B8C-E0B2-554F-9C85-915363D3D3F4}" type="slidenum">
              <a:rPr lang="en-VN" smtClean="0"/>
              <a:t>‹#›</a:t>
            </a:fld>
            <a:endParaRPr lang="en-VN"/>
          </a:p>
        </p:txBody>
      </p:sp>
    </p:spTree>
    <p:extLst>
      <p:ext uri="{BB962C8B-B14F-4D97-AF65-F5344CB8AC3E}">
        <p14:creationId xmlns:p14="http://schemas.microsoft.com/office/powerpoint/2010/main" val="3302038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58B8-7CFB-5345-3A22-95C994A0BDA1}"/>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B30805EB-7749-BD45-7254-808AB6BC0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BE324FF0-5206-49FF-404C-AC3918F47058}"/>
              </a:ext>
            </a:extLst>
          </p:cNvPr>
          <p:cNvSpPr>
            <a:spLocks noGrp="1"/>
          </p:cNvSpPr>
          <p:nvPr>
            <p:ph type="dt" sz="half" idx="10"/>
          </p:nvPr>
        </p:nvSpPr>
        <p:spPr/>
        <p:txBody>
          <a:bodyPr/>
          <a:lstStyle/>
          <a:p>
            <a:fld id="{4276F8E9-CB9D-0D49-AF27-A9A9AD7D58F6}" type="datetimeFigureOut">
              <a:rPr lang="en-VN" smtClean="0"/>
              <a:t>03/06/2022</a:t>
            </a:fld>
            <a:endParaRPr lang="en-VN"/>
          </a:p>
        </p:txBody>
      </p:sp>
      <p:sp>
        <p:nvSpPr>
          <p:cNvPr id="5" name="Footer Placeholder 4">
            <a:extLst>
              <a:ext uri="{FF2B5EF4-FFF2-40B4-BE49-F238E27FC236}">
                <a16:creationId xmlns:a16="http://schemas.microsoft.com/office/drawing/2014/main" id="{863EAF99-35D3-A53B-9A4D-8C0B8A0527ED}"/>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8DAE4FF4-AE68-4E16-0548-99B3983D7872}"/>
              </a:ext>
            </a:extLst>
          </p:cNvPr>
          <p:cNvSpPr>
            <a:spLocks noGrp="1"/>
          </p:cNvSpPr>
          <p:nvPr>
            <p:ph type="sldNum" sz="quarter" idx="12"/>
          </p:nvPr>
        </p:nvSpPr>
        <p:spPr/>
        <p:txBody>
          <a:bodyPr/>
          <a:lstStyle/>
          <a:p>
            <a:fld id="{D4919B8C-E0B2-554F-9C85-915363D3D3F4}" type="slidenum">
              <a:rPr lang="en-VN" smtClean="0"/>
              <a:t>‹#›</a:t>
            </a:fld>
            <a:endParaRPr lang="en-VN"/>
          </a:p>
        </p:txBody>
      </p:sp>
    </p:spTree>
    <p:extLst>
      <p:ext uri="{BB962C8B-B14F-4D97-AF65-F5344CB8AC3E}">
        <p14:creationId xmlns:p14="http://schemas.microsoft.com/office/powerpoint/2010/main" val="846653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918D-2F3A-D2E5-4F2F-96E10B22C6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97A7E747-DE01-96E8-8F3B-8CC1BA2FF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7D05D1-2D46-6359-8F45-79F3A9993A20}"/>
              </a:ext>
            </a:extLst>
          </p:cNvPr>
          <p:cNvSpPr>
            <a:spLocks noGrp="1"/>
          </p:cNvSpPr>
          <p:nvPr>
            <p:ph type="dt" sz="half" idx="10"/>
          </p:nvPr>
        </p:nvSpPr>
        <p:spPr/>
        <p:txBody>
          <a:bodyPr/>
          <a:lstStyle/>
          <a:p>
            <a:fld id="{4276F8E9-CB9D-0D49-AF27-A9A9AD7D58F6}" type="datetimeFigureOut">
              <a:rPr lang="en-VN" smtClean="0"/>
              <a:t>03/06/2022</a:t>
            </a:fld>
            <a:endParaRPr lang="en-VN"/>
          </a:p>
        </p:txBody>
      </p:sp>
      <p:sp>
        <p:nvSpPr>
          <p:cNvPr id="5" name="Footer Placeholder 4">
            <a:extLst>
              <a:ext uri="{FF2B5EF4-FFF2-40B4-BE49-F238E27FC236}">
                <a16:creationId xmlns:a16="http://schemas.microsoft.com/office/drawing/2014/main" id="{D0194DB5-7C5F-D0A4-FDDA-0BB1C266E7D2}"/>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E1F1DF1-8952-C888-729A-758ED9B8A9EB}"/>
              </a:ext>
            </a:extLst>
          </p:cNvPr>
          <p:cNvSpPr>
            <a:spLocks noGrp="1"/>
          </p:cNvSpPr>
          <p:nvPr>
            <p:ph type="sldNum" sz="quarter" idx="12"/>
          </p:nvPr>
        </p:nvSpPr>
        <p:spPr/>
        <p:txBody>
          <a:bodyPr/>
          <a:lstStyle/>
          <a:p>
            <a:fld id="{D4919B8C-E0B2-554F-9C85-915363D3D3F4}" type="slidenum">
              <a:rPr lang="en-VN" smtClean="0"/>
              <a:t>‹#›</a:t>
            </a:fld>
            <a:endParaRPr lang="en-VN"/>
          </a:p>
        </p:txBody>
      </p:sp>
    </p:spTree>
    <p:extLst>
      <p:ext uri="{BB962C8B-B14F-4D97-AF65-F5344CB8AC3E}">
        <p14:creationId xmlns:p14="http://schemas.microsoft.com/office/powerpoint/2010/main" val="396079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58E9-0914-A320-B1C7-A3EBF3482733}"/>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589A10DC-CF95-EA3D-DBE9-8B4853CC0C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D250AB11-9DEF-58B3-71E0-116148222D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F7B8BE0F-4814-331B-CD15-5E2D5C7DE18D}"/>
              </a:ext>
            </a:extLst>
          </p:cNvPr>
          <p:cNvSpPr>
            <a:spLocks noGrp="1"/>
          </p:cNvSpPr>
          <p:nvPr>
            <p:ph type="dt" sz="half" idx="10"/>
          </p:nvPr>
        </p:nvSpPr>
        <p:spPr/>
        <p:txBody>
          <a:bodyPr/>
          <a:lstStyle/>
          <a:p>
            <a:fld id="{4276F8E9-CB9D-0D49-AF27-A9A9AD7D58F6}" type="datetimeFigureOut">
              <a:rPr lang="en-VN" smtClean="0"/>
              <a:t>03/06/2022</a:t>
            </a:fld>
            <a:endParaRPr lang="en-VN"/>
          </a:p>
        </p:txBody>
      </p:sp>
      <p:sp>
        <p:nvSpPr>
          <p:cNvPr id="6" name="Footer Placeholder 5">
            <a:extLst>
              <a:ext uri="{FF2B5EF4-FFF2-40B4-BE49-F238E27FC236}">
                <a16:creationId xmlns:a16="http://schemas.microsoft.com/office/drawing/2014/main" id="{75F600DC-3577-D9EC-473B-45EF1AC89357}"/>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3BA2E65C-FEC3-EF6D-27B0-662638A3D120}"/>
              </a:ext>
            </a:extLst>
          </p:cNvPr>
          <p:cNvSpPr>
            <a:spLocks noGrp="1"/>
          </p:cNvSpPr>
          <p:nvPr>
            <p:ph type="sldNum" sz="quarter" idx="12"/>
          </p:nvPr>
        </p:nvSpPr>
        <p:spPr/>
        <p:txBody>
          <a:bodyPr/>
          <a:lstStyle/>
          <a:p>
            <a:fld id="{D4919B8C-E0B2-554F-9C85-915363D3D3F4}" type="slidenum">
              <a:rPr lang="en-VN" smtClean="0"/>
              <a:t>‹#›</a:t>
            </a:fld>
            <a:endParaRPr lang="en-VN"/>
          </a:p>
        </p:txBody>
      </p:sp>
    </p:spTree>
    <p:extLst>
      <p:ext uri="{BB962C8B-B14F-4D97-AF65-F5344CB8AC3E}">
        <p14:creationId xmlns:p14="http://schemas.microsoft.com/office/powerpoint/2010/main" val="2788573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DCD2-9C49-C099-F067-5C31A3866CEC}"/>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BC4E52CF-0D04-FAA4-5200-0A06A78863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E4ADDC-A598-96FF-6D20-6B7878CBA0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6CACFED3-E037-6ACA-740E-229B86CC04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AD5DCA-768A-329C-6DF3-B461F89767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67154DFC-B377-F9B7-9609-5C8DEA316791}"/>
              </a:ext>
            </a:extLst>
          </p:cNvPr>
          <p:cNvSpPr>
            <a:spLocks noGrp="1"/>
          </p:cNvSpPr>
          <p:nvPr>
            <p:ph type="dt" sz="half" idx="10"/>
          </p:nvPr>
        </p:nvSpPr>
        <p:spPr/>
        <p:txBody>
          <a:bodyPr/>
          <a:lstStyle/>
          <a:p>
            <a:fld id="{4276F8E9-CB9D-0D49-AF27-A9A9AD7D58F6}" type="datetimeFigureOut">
              <a:rPr lang="en-VN" smtClean="0"/>
              <a:t>03/06/2022</a:t>
            </a:fld>
            <a:endParaRPr lang="en-VN"/>
          </a:p>
        </p:txBody>
      </p:sp>
      <p:sp>
        <p:nvSpPr>
          <p:cNvPr id="8" name="Footer Placeholder 7">
            <a:extLst>
              <a:ext uri="{FF2B5EF4-FFF2-40B4-BE49-F238E27FC236}">
                <a16:creationId xmlns:a16="http://schemas.microsoft.com/office/drawing/2014/main" id="{59F15B4B-E88F-4EB4-E6F4-2C7A8340974A}"/>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E4CBA529-A421-FC8A-FB45-CD1B5E39C7BA}"/>
              </a:ext>
            </a:extLst>
          </p:cNvPr>
          <p:cNvSpPr>
            <a:spLocks noGrp="1"/>
          </p:cNvSpPr>
          <p:nvPr>
            <p:ph type="sldNum" sz="quarter" idx="12"/>
          </p:nvPr>
        </p:nvSpPr>
        <p:spPr/>
        <p:txBody>
          <a:bodyPr/>
          <a:lstStyle/>
          <a:p>
            <a:fld id="{D4919B8C-E0B2-554F-9C85-915363D3D3F4}" type="slidenum">
              <a:rPr lang="en-VN" smtClean="0"/>
              <a:t>‹#›</a:t>
            </a:fld>
            <a:endParaRPr lang="en-VN"/>
          </a:p>
        </p:txBody>
      </p:sp>
    </p:spTree>
    <p:extLst>
      <p:ext uri="{BB962C8B-B14F-4D97-AF65-F5344CB8AC3E}">
        <p14:creationId xmlns:p14="http://schemas.microsoft.com/office/powerpoint/2010/main" val="913782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7FA0-E03E-9CC2-3218-B7E42CBDBBD1}"/>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25FD71D9-B2A0-336F-B7C9-72E173D4F3AF}"/>
              </a:ext>
            </a:extLst>
          </p:cNvPr>
          <p:cNvSpPr>
            <a:spLocks noGrp="1"/>
          </p:cNvSpPr>
          <p:nvPr>
            <p:ph type="dt" sz="half" idx="10"/>
          </p:nvPr>
        </p:nvSpPr>
        <p:spPr/>
        <p:txBody>
          <a:bodyPr/>
          <a:lstStyle/>
          <a:p>
            <a:fld id="{4276F8E9-CB9D-0D49-AF27-A9A9AD7D58F6}" type="datetimeFigureOut">
              <a:rPr lang="en-VN" smtClean="0"/>
              <a:t>03/06/2022</a:t>
            </a:fld>
            <a:endParaRPr lang="en-VN"/>
          </a:p>
        </p:txBody>
      </p:sp>
      <p:sp>
        <p:nvSpPr>
          <p:cNvPr id="4" name="Footer Placeholder 3">
            <a:extLst>
              <a:ext uri="{FF2B5EF4-FFF2-40B4-BE49-F238E27FC236}">
                <a16:creationId xmlns:a16="http://schemas.microsoft.com/office/drawing/2014/main" id="{AA3F5F3F-8886-4AD8-9CCD-2BA07C3724DB}"/>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88C4FE1F-9883-02CD-0739-AD64F42FA274}"/>
              </a:ext>
            </a:extLst>
          </p:cNvPr>
          <p:cNvSpPr>
            <a:spLocks noGrp="1"/>
          </p:cNvSpPr>
          <p:nvPr>
            <p:ph type="sldNum" sz="quarter" idx="12"/>
          </p:nvPr>
        </p:nvSpPr>
        <p:spPr/>
        <p:txBody>
          <a:bodyPr/>
          <a:lstStyle/>
          <a:p>
            <a:fld id="{D4919B8C-E0B2-554F-9C85-915363D3D3F4}" type="slidenum">
              <a:rPr lang="en-VN" smtClean="0"/>
              <a:t>‹#›</a:t>
            </a:fld>
            <a:endParaRPr lang="en-VN"/>
          </a:p>
        </p:txBody>
      </p:sp>
    </p:spTree>
    <p:extLst>
      <p:ext uri="{BB962C8B-B14F-4D97-AF65-F5344CB8AC3E}">
        <p14:creationId xmlns:p14="http://schemas.microsoft.com/office/powerpoint/2010/main" val="937138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4A9965-56CE-FF62-94E5-37CC4E6AD7A2}"/>
              </a:ext>
            </a:extLst>
          </p:cNvPr>
          <p:cNvSpPr>
            <a:spLocks noGrp="1"/>
          </p:cNvSpPr>
          <p:nvPr>
            <p:ph type="dt" sz="half" idx="10"/>
          </p:nvPr>
        </p:nvSpPr>
        <p:spPr/>
        <p:txBody>
          <a:bodyPr/>
          <a:lstStyle/>
          <a:p>
            <a:fld id="{4276F8E9-CB9D-0D49-AF27-A9A9AD7D58F6}" type="datetimeFigureOut">
              <a:rPr lang="en-VN" smtClean="0"/>
              <a:t>03/06/2022</a:t>
            </a:fld>
            <a:endParaRPr lang="en-VN"/>
          </a:p>
        </p:txBody>
      </p:sp>
      <p:sp>
        <p:nvSpPr>
          <p:cNvPr id="3" name="Footer Placeholder 2">
            <a:extLst>
              <a:ext uri="{FF2B5EF4-FFF2-40B4-BE49-F238E27FC236}">
                <a16:creationId xmlns:a16="http://schemas.microsoft.com/office/drawing/2014/main" id="{8E6C1936-F611-7A04-54FA-7A82CF85EF67}"/>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F7D1E867-7511-1663-401E-4F5910B477F2}"/>
              </a:ext>
            </a:extLst>
          </p:cNvPr>
          <p:cNvSpPr>
            <a:spLocks noGrp="1"/>
          </p:cNvSpPr>
          <p:nvPr>
            <p:ph type="sldNum" sz="quarter" idx="12"/>
          </p:nvPr>
        </p:nvSpPr>
        <p:spPr/>
        <p:txBody>
          <a:bodyPr/>
          <a:lstStyle/>
          <a:p>
            <a:fld id="{D4919B8C-E0B2-554F-9C85-915363D3D3F4}" type="slidenum">
              <a:rPr lang="en-VN" smtClean="0"/>
              <a:t>‹#›</a:t>
            </a:fld>
            <a:endParaRPr lang="en-VN"/>
          </a:p>
        </p:txBody>
      </p:sp>
    </p:spTree>
    <p:extLst>
      <p:ext uri="{BB962C8B-B14F-4D97-AF65-F5344CB8AC3E}">
        <p14:creationId xmlns:p14="http://schemas.microsoft.com/office/powerpoint/2010/main" val="407787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C3D6-C7BC-EBCB-47D1-CCEC289BAA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D9D878D5-20FB-47AE-C198-78BCE92A37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9FB7B6EF-052F-3325-4B87-15B89B98A8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1BD18F-6458-C72D-7F5D-DBA9AC94FC82}"/>
              </a:ext>
            </a:extLst>
          </p:cNvPr>
          <p:cNvSpPr>
            <a:spLocks noGrp="1"/>
          </p:cNvSpPr>
          <p:nvPr>
            <p:ph type="dt" sz="half" idx="10"/>
          </p:nvPr>
        </p:nvSpPr>
        <p:spPr/>
        <p:txBody>
          <a:bodyPr/>
          <a:lstStyle/>
          <a:p>
            <a:fld id="{4276F8E9-CB9D-0D49-AF27-A9A9AD7D58F6}" type="datetimeFigureOut">
              <a:rPr lang="en-VN" smtClean="0"/>
              <a:t>03/06/2022</a:t>
            </a:fld>
            <a:endParaRPr lang="en-VN"/>
          </a:p>
        </p:txBody>
      </p:sp>
      <p:sp>
        <p:nvSpPr>
          <p:cNvPr id="6" name="Footer Placeholder 5">
            <a:extLst>
              <a:ext uri="{FF2B5EF4-FFF2-40B4-BE49-F238E27FC236}">
                <a16:creationId xmlns:a16="http://schemas.microsoft.com/office/drawing/2014/main" id="{8A021810-9A6F-4A01-0572-9D6734EB34FA}"/>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9B90FABA-78F7-1CBB-1BE2-2520EBF30AC0}"/>
              </a:ext>
            </a:extLst>
          </p:cNvPr>
          <p:cNvSpPr>
            <a:spLocks noGrp="1"/>
          </p:cNvSpPr>
          <p:nvPr>
            <p:ph type="sldNum" sz="quarter" idx="12"/>
          </p:nvPr>
        </p:nvSpPr>
        <p:spPr/>
        <p:txBody>
          <a:bodyPr/>
          <a:lstStyle/>
          <a:p>
            <a:fld id="{D4919B8C-E0B2-554F-9C85-915363D3D3F4}" type="slidenum">
              <a:rPr lang="en-VN" smtClean="0"/>
              <a:t>‹#›</a:t>
            </a:fld>
            <a:endParaRPr lang="en-VN"/>
          </a:p>
        </p:txBody>
      </p:sp>
    </p:spTree>
    <p:extLst>
      <p:ext uri="{BB962C8B-B14F-4D97-AF65-F5344CB8AC3E}">
        <p14:creationId xmlns:p14="http://schemas.microsoft.com/office/powerpoint/2010/main" val="3131542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C54E-133F-32B2-C3B9-817762E06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59C89468-41F6-A3AE-8F87-2C477C9B30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2FC118ED-CCED-31C4-B39A-2086B5C10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C31780-F23B-AB45-3B3D-5DEA24C4821E}"/>
              </a:ext>
            </a:extLst>
          </p:cNvPr>
          <p:cNvSpPr>
            <a:spLocks noGrp="1"/>
          </p:cNvSpPr>
          <p:nvPr>
            <p:ph type="dt" sz="half" idx="10"/>
          </p:nvPr>
        </p:nvSpPr>
        <p:spPr/>
        <p:txBody>
          <a:bodyPr/>
          <a:lstStyle/>
          <a:p>
            <a:fld id="{4276F8E9-CB9D-0D49-AF27-A9A9AD7D58F6}" type="datetimeFigureOut">
              <a:rPr lang="en-VN" smtClean="0"/>
              <a:t>03/06/2022</a:t>
            </a:fld>
            <a:endParaRPr lang="en-VN"/>
          </a:p>
        </p:txBody>
      </p:sp>
      <p:sp>
        <p:nvSpPr>
          <p:cNvPr id="6" name="Footer Placeholder 5">
            <a:extLst>
              <a:ext uri="{FF2B5EF4-FFF2-40B4-BE49-F238E27FC236}">
                <a16:creationId xmlns:a16="http://schemas.microsoft.com/office/drawing/2014/main" id="{65B3A3B5-F767-4F6D-8BD5-312EF894B53F}"/>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2A7EF13C-0D2D-2489-F4D9-0B3846A5220C}"/>
              </a:ext>
            </a:extLst>
          </p:cNvPr>
          <p:cNvSpPr>
            <a:spLocks noGrp="1"/>
          </p:cNvSpPr>
          <p:nvPr>
            <p:ph type="sldNum" sz="quarter" idx="12"/>
          </p:nvPr>
        </p:nvSpPr>
        <p:spPr/>
        <p:txBody>
          <a:bodyPr/>
          <a:lstStyle/>
          <a:p>
            <a:fld id="{D4919B8C-E0B2-554F-9C85-915363D3D3F4}" type="slidenum">
              <a:rPr lang="en-VN" smtClean="0"/>
              <a:t>‹#›</a:t>
            </a:fld>
            <a:endParaRPr lang="en-VN"/>
          </a:p>
        </p:txBody>
      </p:sp>
    </p:spTree>
    <p:extLst>
      <p:ext uri="{BB962C8B-B14F-4D97-AF65-F5344CB8AC3E}">
        <p14:creationId xmlns:p14="http://schemas.microsoft.com/office/powerpoint/2010/main" val="485235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4EF5C3-C350-EC88-D6B2-19EF6BEDD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4CB643DB-D58B-5652-6778-E9CD91B799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08B3306-C70F-18DF-4BA8-C712955A66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76F8E9-CB9D-0D49-AF27-A9A9AD7D58F6}" type="datetimeFigureOut">
              <a:rPr lang="en-VN" smtClean="0"/>
              <a:t>03/06/2022</a:t>
            </a:fld>
            <a:endParaRPr lang="en-VN"/>
          </a:p>
        </p:txBody>
      </p:sp>
      <p:sp>
        <p:nvSpPr>
          <p:cNvPr id="5" name="Footer Placeholder 4">
            <a:extLst>
              <a:ext uri="{FF2B5EF4-FFF2-40B4-BE49-F238E27FC236}">
                <a16:creationId xmlns:a16="http://schemas.microsoft.com/office/drawing/2014/main" id="{7FE7D7A3-D8B7-AA46-EF13-462CE340E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10E2758A-FD4F-3CD6-4422-97CE97C8CA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19B8C-E0B2-554F-9C85-915363D3D3F4}" type="slidenum">
              <a:rPr lang="en-VN" smtClean="0"/>
              <a:t>‹#›</a:t>
            </a:fld>
            <a:endParaRPr lang="en-VN"/>
          </a:p>
        </p:txBody>
      </p:sp>
    </p:spTree>
    <p:extLst>
      <p:ext uri="{BB962C8B-B14F-4D97-AF65-F5344CB8AC3E}">
        <p14:creationId xmlns:p14="http://schemas.microsoft.com/office/powerpoint/2010/main" val="3513923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B1C4-D59B-389B-CE6E-1FDC9B52A1A6}"/>
              </a:ext>
            </a:extLst>
          </p:cNvPr>
          <p:cNvSpPr>
            <a:spLocks noGrp="1"/>
          </p:cNvSpPr>
          <p:nvPr>
            <p:ph type="ctrTitle"/>
          </p:nvPr>
        </p:nvSpPr>
        <p:spPr>
          <a:xfrm>
            <a:off x="1112007" y="1748973"/>
            <a:ext cx="10318418" cy="1550274"/>
          </a:xfrm>
          <a:solidFill>
            <a:schemeClr val="lt1">
              <a:alpha val="99693"/>
            </a:schemeClr>
          </a:solidFill>
          <a:ln w="19050" cap="rnd">
            <a:solidFill>
              <a:schemeClr val="accent5"/>
            </a:solidFill>
          </a:ln>
          <a:effectLst>
            <a:outerShdw blurRad="50800" dist="43620" dir="2220000" algn="ctr" rotWithShape="0">
              <a:srgbClr val="000000">
                <a:alpha val="90000"/>
              </a:srgbClr>
            </a:outerShdw>
          </a:effectLst>
        </p:spPr>
        <p:style>
          <a:lnRef idx="2">
            <a:schemeClr val="accent5"/>
          </a:lnRef>
          <a:fillRef idx="1">
            <a:schemeClr val="lt1"/>
          </a:fillRef>
          <a:effectRef idx="0">
            <a:schemeClr val="accent5"/>
          </a:effectRef>
          <a:fontRef idx="minor">
            <a:schemeClr val="dk1"/>
          </a:fontRef>
        </p:style>
        <p:txBody>
          <a:bodyPr>
            <a:normAutofit/>
          </a:bodyPr>
          <a:lstStyle/>
          <a:p>
            <a:pPr>
              <a:lnSpc>
                <a:spcPct val="100000"/>
              </a:lnSpc>
            </a:pPr>
            <a:r>
              <a:rPr lang="en-US" sz="3600" b="1" dirty="0">
                <a:latin typeface="+mn-lt"/>
                <a:cs typeface="Calibri" panose="020F0502020204030204" pitchFamily="34" charset="0"/>
              </a:rPr>
              <a:t>Amazon Kindle Book Review Analysis</a:t>
            </a:r>
            <a:br>
              <a:rPr lang="en-US" sz="3600" b="1" dirty="0">
                <a:latin typeface="+mn-lt"/>
                <a:cs typeface="Calibri" panose="020F0502020204030204" pitchFamily="34" charset="0"/>
              </a:rPr>
            </a:br>
            <a:endParaRPr lang="en-VN" sz="3600" b="1" cap="none" spc="0" dirty="0">
              <a:latin typeface="+mn-lt"/>
              <a:cs typeface="Calibri" panose="020F0502020204030204" pitchFamily="34" charset="0"/>
            </a:endParaRPr>
          </a:p>
        </p:txBody>
      </p:sp>
      <p:sp>
        <p:nvSpPr>
          <p:cNvPr id="3" name="Subtitle 2">
            <a:extLst>
              <a:ext uri="{FF2B5EF4-FFF2-40B4-BE49-F238E27FC236}">
                <a16:creationId xmlns:a16="http://schemas.microsoft.com/office/drawing/2014/main" id="{C80942AD-396A-9871-22B8-A292C5D57A09}"/>
              </a:ext>
            </a:extLst>
          </p:cNvPr>
          <p:cNvSpPr>
            <a:spLocks noGrp="1"/>
          </p:cNvSpPr>
          <p:nvPr>
            <p:ph type="subTitle" idx="1"/>
          </p:nvPr>
        </p:nvSpPr>
        <p:spPr>
          <a:xfrm>
            <a:off x="2073313" y="3516091"/>
            <a:ext cx="8045373" cy="742279"/>
          </a:xfrm>
        </p:spPr>
        <p:txBody>
          <a:bodyPr>
            <a:normAutofit fontScale="92500" lnSpcReduction="20000"/>
          </a:bodyPr>
          <a:lstStyle/>
          <a:p>
            <a:r>
              <a:rPr lang="en-US" dirty="0">
                <a:cs typeface="Calibri" panose="020F0502020204030204" pitchFamily="34" charset="0"/>
              </a:rPr>
              <a:t>Course: Advanced Big Data</a:t>
            </a:r>
          </a:p>
          <a:p>
            <a:r>
              <a:rPr lang="en-US" dirty="0">
                <a:cs typeface="Calibri" panose="020F0502020204030204" pitchFamily="34" charset="0"/>
              </a:rPr>
              <a:t>Professor: Yoon </a:t>
            </a:r>
            <a:r>
              <a:rPr lang="en-US" dirty="0" err="1">
                <a:cs typeface="Calibri" panose="020F0502020204030204" pitchFamily="34" charset="0"/>
              </a:rPr>
              <a:t>Sik</a:t>
            </a:r>
            <a:r>
              <a:rPr lang="en-US" dirty="0">
                <a:cs typeface="Calibri" panose="020F0502020204030204" pitchFamily="34" charset="0"/>
              </a:rPr>
              <a:t> Cho</a:t>
            </a:r>
            <a:endParaRPr lang="en-VN" dirty="0">
              <a:cs typeface="Calibri" panose="020F0502020204030204" pitchFamily="34" charset="0"/>
            </a:endParaRPr>
          </a:p>
        </p:txBody>
      </p:sp>
      <p:sp>
        <p:nvSpPr>
          <p:cNvPr id="5" name="Subtitle 2">
            <a:extLst>
              <a:ext uri="{FF2B5EF4-FFF2-40B4-BE49-F238E27FC236}">
                <a16:creationId xmlns:a16="http://schemas.microsoft.com/office/drawing/2014/main" id="{A38C38D7-A58B-DD14-625F-C3BC3BB9643D}"/>
              </a:ext>
            </a:extLst>
          </p:cNvPr>
          <p:cNvSpPr txBox="1">
            <a:spLocks/>
          </p:cNvSpPr>
          <p:nvPr/>
        </p:nvSpPr>
        <p:spPr>
          <a:xfrm>
            <a:off x="2073313" y="4486495"/>
            <a:ext cx="8045373" cy="742279"/>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b="0" cap="none" dirty="0">
                <a:solidFill>
                  <a:schemeClr val="tx1"/>
                </a:solidFill>
              </a:rPr>
              <a:t>Presenter: Hien Pham</a:t>
            </a:r>
            <a:endParaRPr lang="en-VN" cap="none" dirty="0">
              <a:solidFill>
                <a:schemeClr val="tx1"/>
              </a:solidFill>
            </a:endParaRPr>
          </a:p>
        </p:txBody>
      </p:sp>
      <p:pic>
        <p:nvPicPr>
          <p:cNvPr id="8" name="Picture 7">
            <a:extLst>
              <a:ext uri="{FF2B5EF4-FFF2-40B4-BE49-F238E27FC236}">
                <a16:creationId xmlns:a16="http://schemas.microsoft.com/office/drawing/2014/main" id="{1744EA98-6803-1DDF-E1F7-AA0177C9C0BE}"/>
              </a:ext>
            </a:extLst>
          </p:cNvPr>
          <p:cNvPicPr>
            <a:picLocks noChangeAspect="1"/>
          </p:cNvPicPr>
          <p:nvPr/>
        </p:nvPicPr>
        <p:blipFill>
          <a:blip r:embed="rId2"/>
          <a:stretch>
            <a:fillRect/>
          </a:stretch>
        </p:blipFill>
        <p:spPr>
          <a:xfrm>
            <a:off x="10926484" y="239004"/>
            <a:ext cx="1007882" cy="946983"/>
          </a:xfrm>
          <a:prstGeom prst="rect">
            <a:avLst/>
          </a:prstGeom>
        </p:spPr>
      </p:pic>
    </p:spTree>
    <p:extLst>
      <p:ext uri="{BB962C8B-B14F-4D97-AF65-F5344CB8AC3E}">
        <p14:creationId xmlns:p14="http://schemas.microsoft.com/office/powerpoint/2010/main" val="3338643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6ECDF-EA9F-4837-0C92-5F3EE434598C}"/>
              </a:ext>
            </a:extLst>
          </p:cNvPr>
          <p:cNvSpPr>
            <a:spLocks noGrp="1"/>
          </p:cNvSpPr>
          <p:nvPr>
            <p:ph idx="1"/>
          </p:nvPr>
        </p:nvSpPr>
        <p:spPr>
          <a:xfrm>
            <a:off x="457200" y="1160604"/>
            <a:ext cx="11353800" cy="4826539"/>
          </a:xfrm>
        </p:spPr>
        <p:txBody>
          <a:bodyPr>
            <a:normAutofit/>
          </a:bodyPr>
          <a:lstStyle/>
          <a:p>
            <a:pPr marL="0" indent="0">
              <a:buNone/>
            </a:pPr>
            <a:r>
              <a:rPr lang="en-VN" sz="2200" b="1" i="1" dirty="0"/>
              <a:t>3. Sentiment Analysis</a:t>
            </a:r>
          </a:p>
          <a:p>
            <a:pPr>
              <a:buFont typeface="Wingdings" pitchFamily="2" charset="2"/>
              <a:buChar char="v"/>
            </a:pPr>
            <a:r>
              <a:rPr lang="en-VN" sz="1800" dirty="0"/>
              <a:t>Beside the main problem, another issue can be resolved by using sentiment analysis, which is finding out the fake reviews.</a:t>
            </a:r>
          </a:p>
          <a:p>
            <a:pPr>
              <a:buFont typeface="Wingdings" pitchFamily="2" charset="2"/>
              <a:buChar char="v"/>
            </a:pPr>
            <a:r>
              <a:rPr lang="en-VN" sz="1800" dirty="0"/>
              <a:t>Let’s say the overall stars rate indicates the tone of the byers when they talk about the book. Then, Positive, Negative, and Neutral will be subjected to those rating more than 3 stars, those rating less than 3 stars, and those rating exactly 3 stars, respectively. At one time, I will use a lib call </a:t>
            </a:r>
            <a:r>
              <a:rPr lang="en-US" sz="1800" dirty="0"/>
              <a:t>VADER (Valence Aware Dictionary and Sentiment Reasoner) </a:t>
            </a:r>
            <a:r>
              <a:rPr lang="en-VN" sz="1800" dirty="0"/>
              <a:t>to extract the tone from the review text.</a:t>
            </a:r>
          </a:p>
          <a:p>
            <a:pPr>
              <a:buFont typeface="Wingdings" pitchFamily="2" charset="2"/>
              <a:buChar char="v"/>
            </a:pPr>
            <a:r>
              <a:rPr lang="en-VN" sz="1800" dirty="0"/>
              <a:t>Assuming that a mismatch between these two values of tone will indicate a fake review.</a:t>
            </a:r>
            <a:endParaRPr lang="en-US" sz="1800" dirty="0"/>
          </a:p>
          <a:p>
            <a:pPr marL="0" indent="0">
              <a:buNone/>
            </a:pPr>
            <a:endParaRPr lang="en-US" sz="1800" dirty="0"/>
          </a:p>
          <a:p>
            <a:pPr marL="0" indent="0">
              <a:buNone/>
            </a:pPr>
            <a:endParaRPr lang="en-US" sz="1800" dirty="0"/>
          </a:p>
          <a:p>
            <a:pPr marL="0" indent="0">
              <a:buNone/>
            </a:pPr>
            <a:endParaRPr lang="en-VN" sz="1800" dirty="0"/>
          </a:p>
        </p:txBody>
      </p:sp>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10</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0C9F42DD-1AC1-3C27-6DD1-6806A4F3FEE6}"/>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The proposed solution</a:t>
            </a:r>
          </a:p>
        </p:txBody>
      </p:sp>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pic>
        <p:nvPicPr>
          <p:cNvPr id="4" name="Picture 3">
            <a:extLst>
              <a:ext uri="{FF2B5EF4-FFF2-40B4-BE49-F238E27FC236}">
                <a16:creationId xmlns:a16="http://schemas.microsoft.com/office/drawing/2014/main" id="{01527D7E-8FD5-F3B2-997A-06BD5FAC7C54}"/>
              </a:ext>
            </a:extLst>
          </p:cNvPr>
          <p:cNvPicPr>
            <a:picLocks noChangeAspect="1"/>
          </p:cNvPicPr>
          <p:nvPr/>
        </p:nvPicPr>
        <p:blipFill>
          <a:blip r:embed="rId4"/>
          <a:stretch>
            <a:fillRect/>
          </a:stretch>
        </p:blipFill>
        <p:spPr>
          <a:xfrm>
            <a:off x="2014856" y="3627673"/>
            <a:ext cx="7118257" cy="3230327"/>
          </a:xfrm>
          <a:prstGeom prst="rect">
            <a:avLst/>
          </a:prstGeom>
        </p:spPr>
      </p:pic>
    </p:spTree>
    <p:extLst>
      <p:ext uri="{BB962C8B-B14F-4D97-AF65-F5344CB8AC3E}">
        <p14:creationId xmlns:p14="http://schemas.microsoft.com/office/powerpoint/2010/main" val="404827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6ECDF-EA9F-4837-0C92-5F3EE434598C}"/>
              </a:ext>
            </a:extLst>
          </p:cNvPr>
          <p:cNvSpPr>
            <a:spLocks noGrp="1"/>
          </p:cNvSpPr>
          <p:nvPr>
            <p:ph idx="1"/>
          </p:nvPr>
        </p:nvSpPr>
        <p:spPr>
          <a:xfrm>
            <a:off x="457200" y="1160605"/>
            <a:ext cx="7524374" cy="5136332"/>
          </a:xfrm>
        </p:spPr>
        <p:txBody>
          <a:bodyPr>
            <a:normAutofit/>
          </a:bodyPr>
          <a:lstStyle/>
          <a:p>
            <a:pPr marL="0" indent="0">
              <a:buNone/>
            </a:pPr>
            <a:r>
              <a:rPr lang="en-VN" sz="1800" b="1" i="1" dirty="0"/>
              <a:t>Comparision of model with and without class weighting</a:t>
            </a:r>
          </a:p>
          <a:p>
            <a:pPr marL="0" indent="0">
              <a:buNone/>
            </a:pPr>
            <a:endParaRPr lang="en-VN" sz="1800" b="1" i="1"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VN" sz="1800" dirty="0"/>
          </a:p>
        </p:txBody>
      </p:sp>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11</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0C9F42DD-1AC1-3C27-6DD1-6806A4F3FEE6}"/>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Evaluation</a:t>
            </a:r>
          </a:p>
        </p:txBody>
      </p:sp>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pic>
        <p:nvPicPr>
          <p:cNvPr id="2" name="Picture 1">
            <a:extLst>
              <a:ext uri="{FF2B5EF4-FFF2-40B4-BE49-F238E27FC236}">
                <a16:creationId xmlns:a16="http://schemas.microsoft.com/office/drawing/2014/main" id="{D3FCC5F1-99A9-CA8C-464E-E80092AEE1FE}"/>
              </a:ext>
            </a:extLst>
          </p:cNvPr>
          <p:cNvPicPr>
            <a:picLocks noChangeAspect="1"/>
          </p:cNvPicPr>
          <p:nvPr/>
        </p:nvPicPr>
        <p:blipFill>
          <a:blip r:embed="rId4"/>
          <a:stretch>
            <a:fillRect/>
          </a:stretch>
        </p:blipFill>
        <p:spPr>
          <a:xfrm>
            <a:off x="6253411" y="2596161"/>
            <a:ext cx="5724549" cy="2639868"/>
          </a:xfrm>
          <a:prstGeom prst="rect">
            <a:avLst/>
          </a:prstGeom>
        </p:spPr>
      </p:pic>
      <p:pic>
        <p:nvPicPr>
          <p:cNvPr id="5" name="Picture 4">
            <a:extLst>
              <a:ext uri="{FF2B5EF4-FFF2-40B4-BE49-F238E27FC236}">
                <a16:creationId xmlns:a16="http://schemas.microsoft.com/office/drawing/2014/main" id="{41D1F0B4-0373-01C3-8F53-333920E9A9BF}"/>
              </a:ext>
            </a:extLst>
          </p:cNvPr>
          <p:cNvPicPr>
            <a:picLocks noChangeAspect="1"/>
          </p:cNvPicPr>
          <p:nvPr/>
        </p:nvPicPr>
        <p:blipFill>
          <a:blip r:embed="rId5"/>
          <a:stretch>
            <a:fillRect/>
          </a:stretch>
        </p:blipFill>
        <p:spPr>
          <a:xfrm>
            <a:off x="214040" y="2596160"/>
            <a:ext cx="5671888" cy="2639867"/>
          </a:xfrm>
          <a:prstGeom prst="rect">
            <a:avLst/>
          </a:prstGeom>
        </p:spPr>
      </p:pic>
      <p:sp>
        <p:nvSpPr>
          <p:cNvPr id="11" name="TextBox 10">
            <a:extLst>
              <a:ext uri="{FF2B5EF4-FFF2-40B4-BE49-F238E27FC236}">
                <a16:creationId xmlns:a16="http://schemas.microsoft.com/office/drawing/2014/main" id="{9D675529-812C-C71C-B9CD-EA4FAC302182}"/>
              </a:ext>
            </a:extLst>
          </p:cNvPr>
          <p:cNvSpPr txBox="1"/>
          <p:nvPr/>
        </p:nvSpPr>
        <p:spPr>
          <a:xfrm>
            <a:off x="565694" y="2136638"/>
            <a:ext cx="4319388" cy="369332"/>
          </a:xfrm>
          <a:prstGeom prst="rect">
            <a:avLst/>
          </a:prstGeom>
          <a:noFill/>
        </p:spPr>
        <p:txBody>
          <a:bodyPr wrap="none" rtlCol="0">
            <a:spAutoFit/>
          </a:bodyPr>
          <a:lstStyle/>
          <a:p>
            <a:r>
              <a:rPr lang="en-VN" dirty="0"/>
              <a:t>Model performance </a:t>
            </a:r>
            <a:r>
              <a:rPr lang="en-VN" dirty="0">
                <a:solidFill>
                  <a:schemeClr val="accent5">
                    <a:lumMod val="75000"/>
                  </a:schemeClr>
                </a:solidFill>
              </a:rPr>
              <a:t>without</a:t>
            </a:r>
            <a:r>
              <a:rPr lang="en-VN" dirty="0"/>
              <a:t> class weighting</a:t>
            </a:r>
          </a:p>
        </p:txBody>
      </p:sp>
      <p:sp>
        <p:nvSpPr>
          <p:cNvPr id="12" name="TextBox 11">
            <a:extLst>
              <a:ext uri="{FF2B5EF4-FFF2-40B4-BE49-F238E27FC236}">
                <a16:creationId xmlns:a16="http://schemas.microsoft.com/office/drawing/2014/main" id="{66AE5B77-E167-9E3B-2FA4-A36D71F6C15D}"/>
              </a:ext>
            </a:extLst>
          </p:cNvPr>
          <p:cNvSpPr txBox="1"/>
          <p:nvPr/>
        </p:nvSpPr>
        <p:spPr>
          <a:xfrm>
            <a:off x="6325341" y="2142000"/>
            <a:ext cx="3998787" cy="369332"/>
          </a:xfrm>
          <a:prstGeom prst="rect">
            <a:avLst/>
          </a:prstGeom>
          <a:noFill/>
        </p:spPr>
        <p:txBody>
          <a:bodyPr wrap="none" rtlCol="0">
            <a:spAutoFit/>
          </a:bodyPr>
          <a:lstStyle/>
          <a:p>
            <a:r>
              <a:rPr lang="en-VN" dirty="0"/>
              <a:t>Model performance </a:t>
            </a:r>
            <a:r>
              <a:rPr lang="en-VN" dirty="0">
                <a:solidFill>
                  <a:schemeClr val="accent2">
                    <a:lumMod val="75000"/>
                  </a:schemeClr>
                </a:solidFill>
              </a:rPr>
              <a:t>with</a:t>
            </a:r>
            <a:r>
              <a:rPr lang="en-VN" dirty="0"/>
              <a:t> class weighting</a:t>
            </a:r>
          </a:p>
        </p:txBody>
      </p:sp>
    </p:spTree>
    <p:extLst>
      <p:ext uri="{BB962C8B-B14F-4D97-AF65-F5344CB8AC3E}">
        <p14:creationId xmlns:p14="http://schemas.microsoft.com/office/powerpoint/2010/main" val="2458484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6ECDF-EA9F-4837-0C92-5F3EE434598C}"/>
              </a:ext>
            </a:extLst>
          </p:cNvPr>
          <p:cNvSpPr>
            <a:spLocks noGrp="1"/>
          </p:cNvSpPr>
          <p:nvPr>
            <p:ph idx="1"/>
          </p:nvPr>
        </p:nvSpPr>
        <p:spPr>
          <a:xfrm>
            <a:off x="457200" y="1160605"/>
            <a:ext cx="11379200" cy="5136332"/>
          </a:xfrm>
        </p:spPr>
        <p:txBody>
          <a:bodyPr>
            <a:normAutofit/>
          </a:bodyPr>
          <a:lstStyle/>
          <a:p>
            <a:pPr marL="0" indent="0">
              <a:buNone/>
            </a:pPr>
            <a:r>
              <a:rPr lang="en-VN" sz="1800" b="1" i="1" dirty="0"/>
              <a:t>Comparision of class weighting and over-sampling</a:t>
            </a: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marL="0" indent="0">
              <a:buNone/>
            </a:pPr>
            <a:endParaRPr lang="en-US" sz="1800" dirty="0"/>
          </a:p>
          <a:p>
            <a:pPr marL="0" indent="0">
              <a:buNone/>
            </a:pPr>
            <a:endParaRPr lang="en-US" sz="1800" dirty="0"/>
          </a:p>
          <a:p>
            <a:pPr marL="0" indent="0">
              <a:buNone/>
            </a:pPr>
            <a:endParaRPr lang="en-VN" sz="1800" dirty="0"/>
          </a:p>
        </p:txBody>
      </p:sp>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12</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0C9F42DD-1AC1-3C27-6DD1-6806A4F3FEE6}"/>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Evaluation</a:t>
            </a:r>
          </a:p>
        </p:txBody>
      </p:sp>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pic>
        <p:nvPicPr>
          <p:cNvPr id="8" name="Picture 7">
            <a:extLst>
              <a:ext uri="{FF2B5EF4-FFF2-40B4-BE49-F238E27FC236}">
                <a16:creationId xmlns:a16="http://schemas.microsoft.com/office/drawing/2014/main" id="{149F9A76-8240-48B7-8EFB-42A82138A603}"/>
              </a:ext>
            </a:extLst>
          </p:cNvPr>
          <p:cNvPicPr>
            <a:picLocks noChangeAspect="1"/>
          </p:cNvPicPr>
          <p:nvPr/>
        </p:nvPicPr>
        <p:blipFill>
          <a:blip r:embed="rId4"/>
          <a:stretch>
            <a:fillRect/>
          </a:stretch>
        </p:blipFill>
        <p:spPr>
          <a:xfrm>
            <a:off x="355600" y="2576768"/>
            <a:ext cx="5664267" cy="2612069"/>
          </a:xfrm>
          <a:prstGeom prst="rect">
            <a:avLst/>
          </a:prstGeom>
        </p:spPr>
      </p:pic>
      <p:pic>
        <p:nvPicPr>
          <p:cNvPr id="10" name="Picture 9">
            <a:extLst>
              <a:ext uri="{FF2B5EF4-FFF2-40B4-BE49-F238E27FC236}">
                <a16:creationId xmlns:a16="http://schemas.microsoft.com/office/drawing/2014/main" id="{5F09E88B-FC35-415A-DED0-AAFFE5A28DBC}"/>
              </a:ext>
            </a:extLst>
          </p:cNvPr>
          <p:cNvPicPr>
            <a:picLocks noChangeAspect="1"/>
          </p:cNvPicPr>
          <p:nvPr/>
        </p:nvPicPr>
        <p:blipFill>
          <a:blip r:embed="rId5"/>
          <a:stretch>
            <a:fillRect/>
          </a:stretch>
        </p:blipFill>
        <p:spPr>
          <a:xfrm>
            <a:off x="6264425" y="2576769"/>
            <a:ext cx="5772557" cy="2691916"/>
          </a:xfrm>
          <a:prstGeom prst="rect">
            <a:avLst/>
          </a:prstGeom>
        </p:spPr>
      </p:pic>
      <p:sp>
        <p:nvSpPr>
          <p:cNvPr id="11" name="TextBox 10">
            <a:extLst>
              <a:ext uri="{FF2B5EF4-FFF2-40B4-BE49-F238E27FC236}">
                <a16:creationId xmlns:a16="http://schemas.microsoft.com/office/drawing/2014/main" id="{EA37569A-7F7B-896F-0BF8-7A0A2F5E9B32}"/>
              </a:ext>
            </a:extLst>
          </p:cNvPr>
          <p:cNvSpPr txBox="1"/>
          <p:nvPr/>
        </p:nvSpPr>
        <p:spPr>
          <a:xfrm>
            <a:off x="587466" y="2174779"/>
            <a:ext cx="3998787" cy="369332"/>
          </a:xfrm>
          <a:prstGeom prst="rect">
            <a:avLst/>
          </a:prstGeom>
          <a:noFill/>
        </p:spPr>
        <p:txBody>
          <a:bodyPr wrap="none" rtlCol="0">
            <a:spAutoFit/>
          </a:bodyPr>
          <a:lstStyle/>
          <a:p>
            <a:r>
              <a:rPr lang="en-VN" dirty="0"/>
              <a:t>Model performance </a:t>
            </a:r>
            <a:r>
              <a:rPr lang="en-VN" dirty="0">
                <a:solidFill>
                  <a:schemeClr val="tx1">
                    <a:lumMod val="95000"/>
                    <a:lumOff val="5000"/>
                  </a:schemeClr>
                </a:solidFill>
              </a:rPr>
              <a:t>with</a:t>
            </a:r>
            <a:r>
              <a:rPr lang="en-VN" dirty="0"/>
              <a:t> </a:t>
            </a:r>
            <a:r>
              <a:rPr lang="en-VN" dirty="0">
                <a:solidFill>
                  <a:schemeClr val="accent5">
                    <a:lumMod val="75000"/>
                  </a:schemeClr>
                </a:solidFill>
              </a:rPr>
              <a:t>class weighting</a:t>
            </a:r>
          </a:p>
        </p:txBody>
      </p:sp>
      <p:sp>
        <p:nvSpPr>
          <p:cNvPr id="12" name="TextBox 11">
            <a:extLst>
              <a:ext uri="{FF2B5EF4-FFF2-40B4-BE49-F238E27FC236}">
                <a16:creationId xmlns:a16="http://schemas.microsoft.com/office/drawing/2014/main" id="{2597DF4A-259D-86F8-10BC-26EE6929A7DD}"/>
              </a:ext>
            </a:extLst>
          </p:cNvPr>
          <p:cNvSpPr txBox="1"/>
          <p:nvPr/>
        </p:nvSpPr>
        <p:spPr>
          <a:xfrm>
            <a:off x="6411324" y="2174779"/>
            <a:ext cx="3909596" cy="369332"/>
          </a:xfrm>
          <a:prstGeom prst="rect">
            <a:avLst/>
          </a:prstGeom>
          <a:noFill/>
        </p:spPr>
        <p:txBody>
          <a:bodyPr wrap="none" rtlCol="0">
            <a:spAutoFit/>
          </a:bodyPr>
          <a:lstStyle/>
          <a:p>
            <a:r>
              <a:rPr lang="en-VN" dirty="0"/>
              <a:t>Model performance </a:t>
            </a:r>
            <a:r>
              <a:rPr lang="en-VN" dirty="0">
                <a:solidFill>
                  <a:schemeClr val="tx1">
                    <a:lumMod val="95000"/>
                    <a:lumOff val="5000"/>
                  </a:schemeClr>
                </a:solidFill>
              </a:rPr>
              <a:t>with</a:t>
            </a:r>
            <a:r>
              <a:rPr lang="en-VN" dirty="0"/>
              <a:t> </a:t>
            </a:r>
            <a:r>
              <a:rPr lang="en-VN" dirty="0">
                <a:solidFill>
                  <a:schemeClr val="accent2">
                    <a:lumMod val="75000"/>
                  </a:schemeClr>
                </a:solidFill>
              </a:rPr>
              <a:t>over-sampling</a:t>
            </a:r>
          </a:p>
        </p:txBody>
      </p:sp>
    </p:spTree>
    <p:extLst>
      <p:ext uri="{BB962C8B-B14F-4D97-AF65-F5344CB8AC3E}">
        <p14:creationId xmlns:p14="http://schemas.microsoft.com/office/powerpoint/2010/main" val="419774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6ECDF-EA9F-4837-0C92-5F3EE434598C}"/>
              </a:ext>
            </a:extLst>
          </p:cNvPr>
          <p:cNvSpPr>
            <a:spLocks noGrp="1"/>
          </p:cNvSpPr>
          <p:nvPr>
            <p:ph idx="1"/>
          </p:nvPr>
        </p:nvSpPr>
        <p:spPr>
          <a:xfrm>
            <a:off x="457200" y="1160605"/>
            <a:ext cx="11404600" cy="4930777"/>
          </a:xfrm>
        </p:spPr>
        <p:txBody>
          <a:bodyPr>
            <a:normAutofit/>
          </a:bodyPr>
          <a:lstStyle/>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marL="0" indent="0">
              <a:buNone/>
            </a:pPr>
            <a:endParaRPr lang="en-US" sz="1800" dirty="0"/>
          </a:p>
          <a:p>
            <a:pPr marL="0" indent="0">
              <a:buNone/>
            </a:pPr>
            <a:endParaRPr lang="en-US" sz="1800" dirty="0"/>
          </a:p>
          <a:p>
            <a:pPr marL="0" indent="0">
              <a:buNone/>
            </a:pPr>
            <a:endParaRPr lang="en-VN" sz="1800" dirty="0"/>
          </a:p>
        </p:txBody>
      </p:sp>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13</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0C9F42DD-1AC1-3C27-6DD1-6806A4F3FEE6}"/>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Conclusion</a:t>
            </a:r>
          </a:p>
        </p:txBody>
      </p:sp>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sp>
        <p:nvSpPr>
          <p:cNvPr id="8" name="Content Placeholder 2">
            <a:extLst>
              <a:ext uri="{FF2B5EF4-FFF2-40B4-BE49-F238E27FC236}">
                <a16:creationId xmlns:a16="http://schemas.microsoft.com/office/drawing/2014/main" id="{99EC610A-C87F-7E53-FC2C-141F1EB81E77}"/>
              </a:ext>
            </a:extLst>
          </p:cNvPr>
          <p:cNvSpPr txBox="1">
            <a:spLocks/>
          </p:cNvSpPr>
          <p:nvPr/>
        </p:nvSpPr>
        <p:spPr>
          <a:xfrm>
            <a:off x="457200" y="1160604"/>
            <a:ext cx="11353800" cy="4826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VN" sz="2200" dirty="0"/>
              <a:t>In this project, I propose solution including basis of Natural Language Processing and then Machine Learning to the issue of the Amazon review system.</a:t>
            </a:r>
          </a:p>
          <a:p>
            <a:pPr marL="0" indent="0">
              <a:buFont typeface="Arial" panose="020B0604020202020204" pitchFamily="34" charset="0"/>
              <a:buNone/>
            </a:pPr>
            <a:r>
              <a:rPr lang="en-VN" sz="2200" dirty="0"/>
              <a:t>The solution works quite well when combining the TF-IDF vectorization with the Logistic Regression model, giving us the result of 80.04% accurate.</a:t>
            </a:r>
          </a:p>
          <a:p>
            <a:pPr marL="0" indent="0">
              <a:buFont typeface="Arial" panose="020B0604020202020204" pitchFamily="34" charset="0"/>
              <a:buNone/>
            </a:pPr>
            <a:r>
              <a:rPr lang="en-VN" sz="2200" dirty="0"/>
              <a:t>The issue of finding ingenuine reviews is also considered in this project. By using sentiment analysis, we can detect those customers who frequently post fake reviews.</a:t>
            </a:r>
          </a:p>
          <a:p>
            <a:pPr marL="0" indent="0">
              <a:buFont typeface="Arial" panose="020B0604020202020204" pitchFamily="34" charset="0"/>
              <a:buNone/>
            </a:pPr>
            <a:r>
              <a:rPr lang="en-US" sz="2200" dirty="0"/>
              <a:t>Improving the performance of the model by adding more data or using more complex ML models can be further works.</a:t>
            </a:r>
          </a:p>
          <a:p>
            <a:pPr marL="0" indent="0">
              <a:buFont typeface="Arial" panose="020B0604020202020204" pitchFamily="34" charset="0"/>
              <a:buNone/>
            </a:pPr>
            <a:endParaRPr lang="en-VN" sz="2200" dirty="0"/>
          </a:p>
        </p:txBody>
      </p:sp>
    </p:spTree>
    <p:extLst>
      <p:ext uri="{BB962C8B-B14F-4D97-AF65-F5344CB8AC3E}">
        <p14:creationId xmlns:p14="http://schemas.microsoft.com/office/powerpoint/2010/main" val="101312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14</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pic>
        <p:nvPicPr>
          <p:cNvPr id="4098" name="Picture 2" descr="Meme Creator - Funny Thanks for listening Any Questions? Meme Generator at  MemeCreator.org!">
            <a:extLst>
              <a:ext uri="{FF2B5EF4-FFF2-40B4-BE49-F238E27FC236}">
                <a16:creationId xmlns:a16="http://schemas.microsoft.com/office/drawing/2014/main" id="{03F13E04-39E4-69E1-8194-313B5E8FE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823687"/>
            <a:ext cx="4572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24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2</a:t>
            </a:fld>
            <a:endParaRPr lang="en-US" dirty="0"/>
          </a:p>
        </p:txBody>
      </p:sp>
      <p:pic>
        <p:nvPicPr>
          <p:cNvPr id="8" name="Picture 7">
            <a:extLst>
              <a:ext uri="{FF2B5EF4-FFF2-40B4-BE49-F238E27FC236}">
                <a16:creationId xmlns:a16="http://schemas.microsoft.com/office/drawing/2014/main" id="{BB513DFE-5C41-9981-D6C4-CCD2081BBB96}"/>
              </a:ext>
            </a:extLst>
          </p:cNvPr>
          <p:cNvPicPr>
            <a:picLocks noChangeAspect="1"/>
          </p:cNvPicPr>
          <p:nvPr/>
        </p:nvPicPr>
        <p:blipFill>
          <a:blip r:embed="rId2"/>
          <a:stretch>
            <a:fillRect/>
          </a:stretch>
        </p:blipFill>
        <p:spPr>
          <a:xfrm>
            <a:off x="11022266" y="383263"/>
            <a:ext cx="614563" cy="577429"/>
          </a:xfrm>
          <a:prstGeom prst="rect">
            <a:avLst/>
          </a:prstGeom>
        </p:spPr>
      </p:pic>
      <p:sp>
        <p:nvSpPr>
          <p:cNvPr id="10" name="TextBox 9">
            <a:extLst>
              <a:ext uri="{FF2B5EF4-FFF2-40B4-BE49-F238E27FC236}">
                <a16:creationId xmlns:a16="http://schemas.microsoft.com/office/drawing/2014/main" id="{F70EF882-A03A-5AB7-5446-F84C52C1F08F}"/>
              </a:ext>
            </a:extLst>
          </p:cNvPr>
          <p:cNvSpPr txBox="1"/>
          <p:nvPr/>
        </p:nvSpPr>
        <p:spPr>
          <a:xfrm>
            <a:off x="3529048" y="1370780"/>
            <a:ext cx="705355" cy="646331"/>
          </a:xfrm>
          <a:prstGeom prst="rect">
            <a:avLst/>
          </a:prstGeom>
          <a:noFill/>
        </p:spPr>
        <p:txBody>
          <a:bodyPr wrap="square" lIns="108000" rIns="108000" rtlCol="0" anchor="ctr">
            <a:spAutoFit/>
          </a:bodyPr>
          <a:lstStyle/>
          <a:p>
            <a:pPr algn="ctr"/>
            <a:r>
              <a:rPr lang="en-US" altLang="ko-KR" sz="3600" b="1" dirty="0">
                <a:solidFill>
                  <a:schemeClr val="accent1">
                    <a:lumMod val="50000"/>
                  </a:schemeClr>
                </a:solidFill>
                <a:cs typeface="Arial" pitchFamily="34" charset="0"/>
              </a:rPr>
              <a:t>01</a:t>
            </a:r>
            <a:endParaRPr lang="ko-KR" altLang="en-US" sz="3600" b="1" dirty="0">
              <a:solidFill>
                <a:schemeClr val="accent1">
                  <a:lumMod val="50000"/>
                </a:schemeClr>
              </a:solidFill>
              <a:cs typeface="Arial" pitchFamily="34" charset="0"/>
            </a:endParaRPr>
          </a:p>
        </p:txBody>
      </p:sp>
      <p:sp>
        <p:nvSpPr>
          <p:cNvPr id="11" name="TextBox 10">
            <a:extLst>
              <a:ext uri="{FF2B5EF4-FFF2-40B4-BE49-F238E27FC236}">
                <a16:creationId xmlns:a16="http://schemas.microsoft.com/office/drawing/2014/main" id="{9E5425C3-3FBF-0AB8-6BCE-80E15D69E8E5}"/>
              </a:ext>
            </a:extLst>
          </p:cNvPr>
          <p:cNvSpPr txBox="1"/>
          <p:nvPr/>
        </p:nvSpPr>
        <p:spPr>
          <a:xfrm>
            <a:off x="4599904" y="1482458"/>
            <a:ext cx="4223740" cy="432792"/>
          </a:xfrm>
          <a:prstGeom prst="roundRect">
            <a:avLst>
              <a:gd name="adj" fmla="val 50000"/>
            </a:avLst>
          </a:prstGeom>
          <a:solidFill>
            <a:schemeClr val="accent1">
              <a:lumMod val="50000"/>
            </a:schemeClr>
          </a:solidFill>
        </p:spPr>
        <p:txBody>
          <a:bodyPr wrap="square" lIns="274320" rtlCol="0" anchor="ctr">
            <a:spAutoFit/>
          </a:bodyPr>
          <a:lstStyle/>
          <a:p>
            <a:r>
              <a:rPr lang="en-US" altLang="ko-KR" sz="1400" b="1" dirty="0">
                <a:solidFill>
                  <a:schemeClr val="bg1"/>
                </a:solidFill>
                <a:cs typeface="Arial" pitchFamily="34" charset="0"/>
              </a:rPr>
              <a:t>Motivation and Problem Statement</a:t>
            </a:r>
            <a:endParaRPr lang="ko-KR" altLang="en-US" sz="1400" b="1" dirty="0">
              <a:solidFill>
                <a:schemeClr val="bg1"/>
              </a:solidFill>
              <a:cs typeface="Arial" pitchFamily="34" charset="0"/>
            </a:endParaRPr>
          </a:p>
        </p:txBody>
      </p:sp>
      <p:sp>
        <p:nvSpPr>
          <p:cNvPr id="12" name="TextBox 11">
            <a:extLst>
              <a:ext uri="{FF2B5EF4-FFF2-40B4-BE49-F238E27FC236}">
                <a16:creationId xmlns:a16="http://schemas.microsoft.com/office/drawing/2014/main" id="{4FAB50C7-82A7-C693-048E-7182B15188D7}"/>
              </a:ext>
            </a:extLst>
          </p:cNvPr>
          <p:cNvSpPr txBox="1"/>
          <p:nvPr/>
        </p:nvSpPr>
        <p:spPr>
          <a:xfrm>
            <a:off x="3529048" y="2350716"/>
            <a:ext cx="705355" cy="646331"/>
          </a:xfrm>
          <a:prstGeom prst="rect">
            <a:avLst/>
          </a:prstGeom>
          <a:noFill/>
        </p:spPr>
        <p:txBody>
          <a:bodyPr wrap="square" lIns="108000" rIns="108000" rtlCol="0" anchor="ctr">
            <a:spAutoFit/>
          </a:bodyPr>
          <a:lstStyle/>
          <a:p>
            <a:pPr algn="ctr"/>
            <a:r>
              <a:rPr lang="en-US" altLang="ko-KR" sz="3600" b="1" dirty="0">
                <a:solidFill>
                  <a:schemeClr val="accent1">
                    <a:lumMod val="75000"/>
                  </a:schemeClr>
                </a:solidFill>
                <a:cs typeface="Arial" pitchFamily="34" charset="0"/>
              </a:rPr>
              <a:t>02</a:t>
            </a:r>
            <a:endParaRPr lang="ko-KR" altLang="en-US" sz="3600" b="1" dirty="0">
              <a:solidFill>
                <a:schemeClr val="accent1">
                  <a:lumMod val="75000"/>
                </a:schemeClr>
              </a:solidFill>
              <a:cs typeface="Arial" pitchFamily="34" charset="0"/>
            </a:endParaRPr>
          </a:p>
        </p:txBody>
      </p:sp>
      <p:sp>
        <p:nvSpPr>
          <p:cNvPr id="13" name="TextBox 12">
            <a:extLst>
              <a:ext uri="{FF2B5EF4-FFF2-40B4-BE49-F238E27FC236}">
                <a16:creationId xmlns:a16="http://schemas.microsoft.com/office/drawing/2014/main" id="{6C43A735-C0CB-A33E-033D-EE5928EF96C8}"/>
              </a:ext>
            </a:extLst>
          </p:cNvPr>
          <p:cNvSpPr txBox="1"/>
          <p:nvPr/>
        </p:nvSpPr>
        <p:spPr>
          <a:xfrm>
            <a:off x="4599904" y="2462394"/>
            <a:ext cx="4223740" cy="432792"/>
          </a:xfrm>
          <a:prstGeom prst="roundRect">
            <a:avLst>
              <a:gd name="adj" fmla="val 50000"/>
            </a:avLst>
          </a:prstGeom>
          <a:solidFill>
            <a:schemeClr val="accent1">
              <a:lumMod val="75000"/>
            </a:schemeClr>
          </a:solidFill>
        </p:spPr>
        <p:txBody>
          <a:bodyPr wrap="square" lIns="274320" rtlCol="0" anchor="ctr">
            <a:spAutoFit/>
          </a:bodyPr>
          <a:lstStyle/>
          <a:p>
            <a:r>
              <a:rPr lang="en-US" altLang="ko-KR" sz="1400" b="1" dirty="0">
                <a:solidFill>
                  <a:schemeClr val="bg1"/>
                </a:solidFill>
                <a:cs typeface="Arial" pitchFamily="34" charset="0"/>
              </a:rPr>
              <a:t>Dataset</a:t>
            </a:r>
            <a:endParaRPr lang="ko-KR" altLang="en-US" sz="1400" b="1" dirty="0">
              <a:solidFill>
                <a:schemeClr val="bg1"/>
              </a:solidFill>
              <a:cs typeface="Arial" pitchFamily="34" charset="0"/>
            </a:endParaRPr>
          </a:p>
        </p:txBody>
      </p:sp>
      <p:sp>
        <p:nvSpPr>
          <p:cNvPr id="14" name="TextBox 13">
            <a:extLst>
              <a:ext uri="{FF2B5EF4-FFF2-40B4-BE49-F238E27FC236}">
                <a16:creationId xmlns:a16="http://schemas.microsoft.com/office/drawing/2014/main" id="{0220F8CB-760C-A061-A8D8-86FC65D5B864}"/>
              </a:ext>
            </a:extLst>
          </p:cNvPr>
          <p:cNvSpPr txBox="1"/>
          <p:nvPr/>
        </p:nvSpPr>
        <p:spPr>
          <a:xfrm>
            <a:off x="3549368" y="3334238"/>
            <a:ext cx="705355" cy="646331"/>
          </a:xfrm>
          <a:prstGeom prst="rect">
            <a:avLst/>
          </a:prstGeom>
          <a:noFill/>
        </p:spPr>
        <p:txBody>
          <a:bodyPr wrap="square" lIns="108000" rIns="108000" rtlCol="0" anchor="ctr">
            <a:spAutoFit/>
          </a:bodyPr>
          <a:lstStyle/>
          <a:p>
            <a:pPr algn="ctr"/>
            <a:r>
              <a:rPr lang="en-US" altLang="ko-KR" sz="3600" b="1" dirty="0">
                <a:solidFill>
                  <a:schemeClr val="accent1">
                    <a:lumMod val="60000"/>
                    <a:lumOff val="40000"/>
                  </a:schemeClr>
                </a:solidFill>
                <a:cs typeface="Arial" pitchFamily="34" charset="0"/>
              </a:rPr>
              <a:t>03</a:t>
            </a:r>
            <a:endParaRPr lang="ko-KR" altLang="en-US" sz="3600" b="1" dirty="0">
              <a:solidFill>
                <a:schemeClr val="accent1">
                  <a:lumMod val="60000"/>
                  <a:lumOff val="40000"/>
                </a:schemeClr>
              </a:solidFill>
              <a:cs typeface="Arial" pitchFamily="34" charset="0"/>
            </a:endParaRPr>
          </a:p>
        </p:txBody>
      </p:sp>
      <p:sp>
        <p:nvSpPr>
          <p:cNvPr id="15" name="TextBox 14">
            <a:extLst>
              <a:ext uri="{FF2B5EF4-FFF2-40B4-BE49-F238E27FC236}">
                <a16:creationId xmlns:a16="http://schemas.microsoft.com/office/drawing/2014/main" id="{CA3A25AE-79F7-4564-028A-AA59F109DE51}"/>
              </a:ext>
            </a:extLst>
          </p:cNvPr>
          <p:cNvSpPr txBox="1"/>
          <p:nvPr/>
        </p:nvSpPr>
        <p:spPr>
          <a:xfrm>
            <a:off x="4620224" y="3445916"/>
            <a:ext cx="4223740" cy="432792"/>
          </a:xfrm>
          <a:prstGeom prst="roundRect">
            <a:avLst>
              <a:gd name="adj" fmla="val 50000"/>
            </a:avLst>
          </a:prstGeom>
          <a:solidFill>
            <a:schemeClr val="accent1">
              <a:lumMod val="60000"/>
              <a:lumOff val="40000"/>
            </a:schemeClr>
          </a:solidFill>
        </p:spPr>
        <p:txBody>
          <a:bodyPr wrap="square" lIns="274320" rtlCol="0" anchor="ctr">
            <a:spAutoFit/>
          </a:bodyPr>
          <a:lstStyle/>
          <a:p>
            <a:r>
              <a:rPr lang="en-US" altLang="ko-KR" sz="1400" b="1" dirty="0">
                <a:solidFill>
                  <a:schemeClr val="bg1"/>
                </a:solidFill>
                <a:cs typeface="Arial" pitchFamily="34" charset="0"/>
              </a:rPr>
              <a:t>Proposed Solution</a:t>
            </a:r>
            <a:endParaRPr lang="ko-KR" altLang="en-US" sz="1400" b="1" dirty="0">
              <a:solidFill>
                <a:schemeClr val="bg1"/>
              </a:solidFill>
              <a:cs typeface="Arial" pitchFamily="34" charset="0"/>
            </a:endParaRPr>
          </a:p>
        </p:txBody>
      </p:sp>
      <p:sp>
        <p:nvSpPr>
          <p:cNvPr id="16" name="TextBox 15">
            <a:extLst>
              <a:ext uri="{FF2B5EF4-FFF2-40B4-BE49-F238E27FC236}">
                <a16:creationId xmlns:a16="http://schemas.microsoft.com/office/drawing/2014/main" id="{094A5AA9-A4C2-30E8-9D7F-8A2750C7B345}"/>
              </a:ext>
            </a:extLst>
          </p:cNvPr>
          <p:cNvSpPr txBox="1"/>
          <p:nvPr/>
        </p:nvSpPr>
        <p:spPr>
          <a:xfrm>
            <a:off x="3549368" y="4351624"/>
            <a:ext cx="705355" cy="646331"/>
          </a:xfrm>
          <a:prstGeom prst="rect">
            <a:avLst/>
          </a:prstGeom>
          <a:noFill/>
        </p:spPr>
        <p:txBody>
          <a:bodyPr wrap="square" lIns="108000" rIns="108000" rtlCol="0" anchor="ctr">
            <a:spAutoFit/>
          </a:bodyPr>
          <a:lstStyle/>
          <a:p>
            <a:pPr algn="ctr"/>
            <a:r>
              <a:rPr lang="en-US" altLang="ko-KR" sz="3600" b="1" dirty="0">
                <a:solidFill>
                  <a:schemeClr val="accent1">
                    <a:lumMod val="40000"/>
                    <a:lumOff val="60000"/>
                  </a:schemeClr>
                </a:solidFill>
                <a:cs typeface="Arial" pitchFamily="34" charset="0"/>
              </a:rPr>
              <a:t>04</a:t>
            </a:r>
            <a:endParaRPr lang="ko-KR" altLang="en-US" sz="3600" b="1" dirty="0">
              <a:solidFill>
                <a:schemeClr val="accent1">
                  <a:lumMod val="40000"/>
                  <a:lumOff val="60000"/>
                </a:schemeClr>
              </a:solidFill>
              <a:cs typeface="Arial" pitchFamily="34" charset="0"/>
            </a:endParaRPr>
          </a:p>
        </p:txBody>
      </p:sp>
      <p:sp>
        <p:nvSpPr>
          <p:cNvPr id="17" name="TextBox 16">
            <a:extLst>
              <a:ext uri="{FF2B5EF4-FFF2-40B4-BE49-F238E27FC236}">
                <a16:creationId xmlns:a16="http://schemas.microsoft.com/office/drawing/2014/main" id="{C2E6C77A-0943-8EE7-C82B-5D1633AEE629}"/>
              </a:ext>
            </a:extLst>
          </p:cNvPr>
          <p:cNvSpPr txBox="1"/>
          <p:nvPr/>
        </p:nvSpPr>
        <p:spPr>
          <a:xfrm>
            <a:off x="4620224" y="4463302"/>
            <a:ext cx="4223740" cy="432792"/>
          </a:xfrm>
          <a:prstGeom prst="roundRect">
            <a:avLst>
              <a:gd name="adj" fmla="val 50000"/>
            </a:avLst>
          </a:prstGeom>
          <a:solidFill>
            <a:schemeClr val="accent1">
              <a:lumMod val="40000"/>
              <a:lumOff val="60000"/>
            </a:schemeClr>
          </a:solidFill>
        </p:spPr>
        <p:txBody>
          <a:bodyPr wrap="square" lIns="274320" rtlCol="0" anchor="ctr">
            <a:spAutoFit/>
          </a:bodyPr>
          <a:lstStyle/>
          <a:p>
            <a:r>
              <a:rPr lang="en-US" altLang="ko-KR" sz="1400" b="1" dirty="0">
                <a:solidFill>
                  <a:schemeClr val="bg1"/>
                </a:solidFill>
                <a:cs typeface="Arial" pitchFamily="34" charset="0"/>
              </a:rPr>
              <a:t>Evaluation</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211A4EF1-4639-652E-B8C1-6F570B75C935}"/>
              </a:ext>
            </a:extLst>
          </p:cNvPr>
          <p:cNvSpPr txBox="1"/>
          <p:nvPr/>
        </p:nvSpPr>
        <p:spPr>
          <a:xfrm>
            <a:off x="3540658" y="5319953"/>
            <a:ext cx="705355" cy="646331"/>
          </a:xfrm>
          <a:prstGeom prst="rect">
            <a:avLst/>
          </a:prstGeom>
          <a:noFill/>
        </p:spPr>
        <p:txBody>
          <a:bodyPr wrap="square" lIns="108000" rIns="108000" rtlCol="0" anchor="ctr">
            <a:spAutoFit/>
          </a:bodyPr>
          <a:lstStyle/>
          <a:p>
            <a:pPr algn="ctr"/>
            <a:r>
              <a:rPr lang="en-US" altLang="ko-KR" sz="3600" b="1" dirty="0">
                <a:solidFill>
                  <a:schemeClr val="accent1">
                    <a:lumMod val="20000"/>
                    <a:lumOff val="80000"/>
                  </a:schemeClr>
                </a:solidFill>
                <a:cs typeface="Arial" pitchFamily="34" charset="0"/>
              </a:rPr>
              <a:t>05</a:t>
            </a:r>
            <a:endParaRPr lang="ko-KR" altLang="en-US" sz="3600" b="1" dirty="0">
              <a:solidFill>
                <a:schemeClr val="accent1">
                  <a:lumMod val="20000"/>
                  <a:lumOff val="80000"/>
                </a:schemeClr>
              </a:solidFill>
              <a:cs typeface="Arial" pitchFamily="34" charset="0"/>
            </a:endParaRPr>
          </a:p>
        </p:txBody>
      </p:sp>
      <p:sp>
        <p:nvSpPr>
          <p:cNvPr id="20" name="TextBox 19">
            <a:extLst>
              <a:ext uri="{FF2B5EF4-FFF2-40B4-BE49-F238E27FC236}">
                <a16:creationId xmlns:a16="http://schemas.microsoft.com/office/drawing/2014/main" id="{3EC9D2FB-E6A6-F0E3-6CAC-45A88E720BE8}"/>
              </a:ext>
            </a:extLst>
          </p:cNvPr>
          <p:cNvSpPr txBox="1"/>
          <p:nvPr/>
        </p:nvSpPr>
        <p:spPr>
          <a:xfrm>
            <a:off x="4611514" y="5431631"/>
            <a:ext cx="4223740" cy="432792"/>
          </a:xfrm>
          <a:prstGeom prst="roundRect">
            <a:avLst>
              <a:gd name="adj" fmla="val 50000"/>
            </a:avLst>
          </a:prstGeom>
          <a:solidFill>
            <a:schemeClr val="accent1">
              <a:lumMod val="20000"/>
              <a:lumOff val="80000"/>
            </a:schemeClr>
          </a:solidFill>
        </p:spPr>
        <p:txBody>
          <a:bodyPr wrap="square" lIns="274320" rtlCol="0" anchor="ctr">
            <a:spAutoFit/>
          </a:bodyPr>
          <a:lstStyle/>
          <a:p>
            <a:r>
              <a:rPr lang="en-US" altLang="ko-KR" sz="1400" b="1" dirty="0">
                <a:solidFill>
                  <a:schemeClr val="bg1"/>
                </a:solidFill>
                <a:cs typeface="Arial" pitchFamily="34" charset="0"/>
              </a:rPr>
              <a:t>Conclusion</a:t>
            </a:r>
            <a:endParaRPr lang="ko-KR" altLang="en-US" sz="1400" b="1" dirty="0">
              <a:solidFill>
                <a:schemeClr val="bg1"/>
              </a:solidFill>
              <a:cs typeface="Arial" pitchFamily="34" charset="0"/>
            </a:endParaRPr>
          </a:p>
        </p:txBody>
      </p:sp>
      <p:sp>
        <p:nvSpPr>
          <p:cNvPr id="21" name="Title 1">
            <a:extLst>
              <a:ext uri="{FF2B5EF4-FFF2-40B4-BE49-F238E27FC236}">
                <a16:creationId xmlns:a16="http://schemas.microsoft.com/office/drawing/2014/main" id="{556C99A8-EFC3-16C8-509C-B5D05B4E4B68}"/>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Outline</a:t>
            </a:r>
          </a:p>
        </p:txBody>
      </p:sp>
      <p:pic>
        <p:nvPicPr>
          <p:cNvPr id="18" name="Picture 2">
            <a:extLst>
              <a:ext uri="{FF2B5EF4-FFF2-40B4-BE49-F238E27FC236}">
                <a16:creationId xmlns:a16="http://schemas.microsoft.com/office/drawing/2014/main" id="{6C6D5E6D-A8C4-6A6D-9259-468B3557E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063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6ECDF-EA9F-4837-0C92-5F3EE434598C}"/>
              </a:ext>
            </a:extLst>
          </p:cNvPr>
          <p:cNvSpPr>
            <a:spLocks noGrp="1"/>
          </p:cNvSpPr>
          <p:nvPr>
            <p:ph idx="1"/>
          </p:nvPr>
        </p:nvSpPr>
        <p:spPr>
          <a:xfrm>
            <a:off x="457200" y="1160605"/>
            <a:ext cx="6717393" cy="5136332"/>
          </a:xfrm>
        </p:spPr>
        <p:txBody>
          <a:bodyPr>
            <a:normAutofit fontScale="77500" lnSpcReduction="20000"/>
          </a:bodyPr>
          <a:lstStyle/>
          <a:p>
            <a:pPr>
              <a:lnSpc>
                <a:spcPct val="120000"/>
              </a:lnSpc>
              <a:buSzPct val="98000"/>
              <a:buFont typeface="Wingdings" pitchFamily="2" charset="2"/>
              <a:buChar char="v"/>
            </a:pPr>
            <a:r>
              <a:rPr lang="en-US" dirty="0"/>
              <a:t>Online shopping nowadays has become a very essential part of the modern lifestyle.</a:t>
            </a:r>
          </a:p>
          <a:p>
            <a:pPr>
              <a:lnSpc>
                <a:spcPct val="120000"/>
              </a:lnSpc>
              <a:buSzPct val="98000"/>
              <a:buFont typeface="Wingdings" pitchFamily="2" charset="2"/>
              <a:buChar char="v"/>
            </a:pPr>
            <a:r>
              <a:rPr lang="en-US" dirty="0"/>
              <a:t>People stay at home and buy goods through websites.</a:t>
            </a:r>
          </a:p>
          <a:p>
            <a:pPr>
              <a:lnSpc>
                <a:spcPct val="120000"/>
              </a:lnSpc>
              <a:buSzPct val="98000"/>
              <a:buFont typeface="Wingdings" pitchFamily="2" charset="2"/>
              <a:buChar char="v"/>
            </a:pPr>
            <a:r>
              <a:rPr lang="en-US" dirty="0"/>
              <a:t>Amazon provides their customers with a very useful rating system, helping them evaluate the product without physical experience.</a:t>
            </a:r>
          </a:p>
          <a:p>
            <a:pPr>
              <a:lnSpc>
                <a:spcPct val="120000"/>
              </a:lnSpc>
              <a:buSzPct val="98000"/>
              <a:buFont typeface="Wingdings" pitchFamily="2" charset="2"/>
              <a:buChar char="v"/>
            </a:pPr>
            <a:r>
              <a:rPr lang="en-US" dirty="0"/>
              <a:t>Although it works quite well, sometimes it still displays poor quality reviews on top of the forums.</a:t>
            </a:r>
          </a:p>
          <a:p>
            <a:pPr>
              <a:lnSpc>
                <a:spcPct val="120000"/>
              </a:lnSpc>
              <a:buSzPct val="98000"/>
              <a:buFont typeface="Wingdings" pitchFamily="2" charset="2"/>
              <a:buChar char="v"/>
            </a:pPr>
            <a:r>
              <a:rPr lang="en-US" dirty="0"/>
              <a:t>This project will answer these questions:</a:t>
            </a:r>
          </a:p>
          <a:p>
            <a:pPr lvl="1">
              <a:lnSpc>
                <a:spcPct val="120000"/>
              </a:lnSpc>
              <a:buSzPct val="98000"/>
              <a:buFont typeface="Wingdings" pitchFamily="2" charset="2"/>
              <a:buChar char="v"/>
            </a:pPr>
            <a:r>
              <a:rPr lang="en-US" dirty="0"/>
              <a:t>What factors make people rate a review as helpful or unhelpful? </a:t>
            </a:r>
          </a:p>
          <a:p>
            <a:pPr lvl="1">
              <a:lnSpc>
                <a:spcPct val="120000"/>
              </a:lnSpc>
              <a:buSzPct val="98000"/>
              <a:buFont typeface="Wingdings" pitchFamily="2" charset="2"/>
              <a:buChar char="v"/>
            </a:pPr>
            <a:r>
              <a:rPr lang="en-US" dirty="0"/>
              <a:t>How to know a review is helpful or not? </a:t>
            </a:r>
          </a:p>
          <a:p>
            <a:pPr>
              <a:lnSpc>
                <a:spcPct val="120000"/>
              </a:lnSpc>
              <a:buFont typeface="Wingdings" pitchFamily="2" charset="2"/>
              <a:buChar char="v"/>
            </a:pPr>
            <a:endParaRPr lang="en-US" b="1" dirty="0"/>
          </a:p>
          <a:p>
            <a:pPr marL="0" indent="0">
              <a:lnSpc>
                <a:spcPct val="120000"/>
              </a:lnSpc>
              <a:buNone/>
            </a:pPr>
            <a:endParaRPr lang="en-VN" dirty="0"/>
          </a:p>
        </p:txBody>
      </p:sp>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3</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0C9F42DD-1AC1-3C27-6DD1-6806A4F3FEE6}"/>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Motivation and Problem Statement</a:t>
            </a:r>
          </a:p>
        </p:txBody>
      </p:sp>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pic>
        <p:nvPicPr>
          <p:cNvPr id="10" name="Picture 9">
            <a:extLst>
              <a:ext uri="{FF2B5EF4-FFF2-40B4-BE49-F238E27FC236}">
                <a16:creationId xmlns:a16="http://schemas.microsoft.com/office/drawing/2014/main" id="{58BAF2DC-7C41-ACFD-4C25-C17D2D992FC6}"/>
              </a:ext>
            </a:extLst>
          </p:cNvPr>
          <p:cNvPicPr>
            <a:picLocks noChangeAspect="1"/>
          </p:cNvPicPr>
          <p:nvPr/>
        </p:nvPicPr>
        <p:blipFill>
          <a:blip r:embed="rId4"/>
          <a:stretch>
            <a:fillRect/>
          </a:stretch>
        </p:blipFill>
        <p:spPr>
          <a:xfrm>
            <a:off x="7137324" y="1245053"/>
            <a:ext cx="4699156" cy="3120118"/>
          </a:xfrm>
          <a:prstGeom prst="rect">
            <a:avLst/>
          </a:prstGeom>
        </p:spPr>
      </p:pic>
      <p:pic>
        <p:nvPicPr>
          <p:cNvPr id="11" name="Picture 10">
            <a:extLst>
              <a:ext uri="{FF2B5EF4-FFF2-40B4-BE49-F238E27FC236}">
                <a16:creationId xmlns:a16="http://schemas.microsoft.com/office/drawing/2014/main" id="{BE6F8238-1450-78DC-C402-3DD90FA49FF3}"/>
              </a:ext>
            </a:extLst>
          </p:cNvPr>
          <p:cNvPicPr>
            <a:picLocks noChangeAspect="1"/>
          </p:cNvPicPr>
          <p:nvPr/>
        </p:nvPicPr>
        <p:blipFill>
          <a:blip r:embed="rId5"/>
          <a:stretch>
            <a:fillRect/>
          </a:stretch>
        </p:blipFill>
        <p:spPr>
          <a:xfrm>
            <a:off x="10036630" y="3429000"/>
            <a:ext cx="1915978" cy="2619807"/>
          </a:xfrm>
          <a:prstGeom prst="rect">
            <a:avLst/>
          </a:prstGeom>
        </p:spPr>
      </p:pic>
    </p:spTree>
    <p:extLst>
      <p:ext uri="{BB962C8B-B14F-4D97-AF65-F5344CB8AC3E}">
        <p14:creationId xmlns:p14="http://schemas.microsoft.com/office/powerpoint/2010/main" val="411736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6ECDF-EA9F-4837-0C92-5F3EE434598C}"/>
              </a:ext>
            </a:extLst>
          </p:cNvPr>
          <p:cNvSpPr>
            <a:spLocks noGrp="1"/>
          </p:cNvSpPr>
          <p:nvPr>
            <p:ph idx="1"/>
          </p:nvPr>
        </p:nvSpPr>
        <p:spPr>
          <a:xfrm>
            <a:off x="457200" y="1160605"/>
            <a:ext cx="11353800" cy="5136332"/>
          </a:xfrm>
        </p:spPr>
        <p:txBody>
          <a:bodyPr>
            <a:normAutofit/>
          </a:bodyPr>
          <a:lstStyle/>
          <a:p>
            <a:pPr marL="0" indent="0">
              <a:buNone/>
            </a:pPr>
            <a:r>
              <a:rPr lang="en-US" sz="2000" b="1" i="1" dirty="0"/>
              <a:t>Amazon reviews: Kindle Store Category </a:t>
            </a:r>
          </a:p>
        </p:txBody>
      </p:sp>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4</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0C9F42DD-1AC1-3C27-6DD1-6806A4F3FEE6}"/>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Dataset</a:t>
            </a:r>
          </a:p>
        </p:txBody>
      </p:sp>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pic>
        <p:nvPicPr>
          <p:cNvPr id="2" name="Picture 1">
            <a:extLst>
              <a:ext uri="{FF2B5EF4-FFF2-40B4-BE49-F238E27FC236}">
                <a16:creationId xmlns:a16="http://schemas.microsoft.com/office/drawing/2014/main" id="{97061B6C-88C6-6842-9800-00D44D5F4D23}"/>
              </a:ext>
            </a:extLst>
          </p:cNvPr>
          <p:cNvPicPr>
            <a:picLocks noChangeAspect="1"/>
          </p:cNvPicPr>
          <p:nvPr/>
        </p:nvPicPr>
        <p:blipFill>
          <a:blip r:embed="rId4"/>
          <a:stretch>
            <a:fillRect/>
          </a:stretch>
        </p:blipFill>
        <p:spPr>
          <a:xfrm>
            <a:off x="482600" y="1584420"/>
            <a:ext cx="6670526" cy="1642161"/>
          </a:xfrm>
          <a:prstGeom prst="rect">
            <a:avLst/>
          </a:prstGeom>
        </p:spPr>
      </p:pic>
      <p:pic>
        <p:nvPicPr>
          <p:cNvPr id="14" name="Picture 13">
            <a:extLst>
              <a:ext uri="{FF2B5EF4-FFF2-40B4-BE49-F238E27FC236}">
                <a16:creationId xmlns:a16="http://schemas.microsoft.com/office/drawing/2014/main" id="{1FEF0AE9-E05C-27D3-A3ED-FA88931BDEDF}"/>
              </a:ext>
            </a:extLst>
          </p:cNvPr>
          <p:cNvPicPr>
            <a:picLocks noChangeAspect="1"/>
          </p:cNvPicPr>
          <p:nvPr/>
        </p:nvPicPr>
        <p:blipFill>
          <a:blip r:embed="rId5"/>
          <a:stretch>
            <a:fillRect/>
          </a:stretch>
        </p:blipFill>
        <p:spPr>
          <a:xfrm>
            <a:off x="2349501" y="3848418"/>
            <a:ext cx="2679699" cy="2602187"/>
          </a:xfrm>
          <a:prstGeom prst="rect">
            <a:avLst/>
          </a:prstGeom>
        </p:spPr>
      </p:pic>
      <p:pic>
        <p:nvPicPr>
          <p:cNvPr id="16" name="Picture 15">
            <a:extLst>
              <a:ext uri="{FF2B5EF4-FFF2-40B4-BE49-F238E27FC236}">
                <a16:creationId xmlns:a16="http://schemas.microsoft.com/office/drawing/2014/main" id="{405C9CC5-202F-0D7F-7DC0-A0E0C45F5BAA}"/>
              </a:ext>
            </a:extLst>
          </p:cNvPr>
          <p:cNvPicPr>
            <a:picLocks noChangeAspect="1"/>
          </p:cNvPicPr>
          <p:nvPr/>
        </p:nvPicPr>
        <p:blipFill>
          <a:blip r:embed="rId6"/>
          <a:stretch>
            <a:fillRect/>
          </a:stretch>
        </p:blipFill>
        <p:spPr>
          <a:xfrm>
            <a:off x="7272283" y="960692"/>
            <a:ext cx="3936316" cy="2871318"/>
          </a:xfrm>
          <a:prstGeom prst="rect">
            <a:avLst/>
          </a:prstGeom>
        </p:spPr>
      </p:pic>
      <p:pic>
        <p:nvPicPr>
          <p:cNvPr id="17" name="Picture 16">
            <a:extLst>
              <a:ext uri="{FF2B5EF4-FFF2-40B4-BE49-F238E27FC236}">
                <a16:creationId xmlns:a16="http://schemas.microsoft.com/office/drawing/2014/main" id="{4BCE5F48-9FA1-BD16-7160-2DC9BD9C3D6C}"/>
              </a:ext>
            </a:extLst>
          </p:cNvPr>
          <p:cNvPicPr>
            <a:picLocks noChangeAspect="1"/>
          </p:cNvPicPr>
          <p:nvPr/>
        </p:nvPicPr>
        <p:blipFill>
          <a:blip r:embed="rId7"/>
          <a:stretch>
            <a:fillRect/>
          </a:stretch>
        </p:blipFill>
        <p:spPr>
          <a:xfrm>
            <a:off x="6879678" y="3832010"/>
            <a:ext cx="3003358" cy="2602188"/>
          </a:xfrm>
          <a:prstGeom prst="rect">
            <a:avLst/>
          </a:prstGeom>
        </p:spPr>
      </p:pic>
    </p:spTree>
    <p:extLst>
      <p:ext uri="{BB962C8B-B14F-4D97-AF65-F5344CB8AC3E}">
        <p14:creationId xmlns:p14="http://schemas.microsoft.com/office/powerpoint/2010/main" val="943149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6ECDF-EA9F-4837-0C92-5F3EE434598C}"/>
              </a:ext>
            </a:extLst>
          </p:cNvPr>
          <p:cNvSpPr>
            <a:spLocks noGrp="1"/>
          </p:cNvSpPr>
          <p:nvPr>
            <p:ph idx="1"/>
          </p:nvPr>
        </p:nvSpPr>
        <p:spPr>
          <a:xfrm>
            <a:off x="457200" y="1160605"/>
            <a:ext cx="11353800" cy="5136332"/>
          </a:xfrm>
        </p:spPr>
        <p:txBody>
          <a:bodyPr>
            <a:normAutofit/>
          </a:bodyPr>
          <a:lstStyle/>
          <a:p>
            <a:pPr marL="0" indent="0">
              <a:buNone/>
            </a:pPr>
            <a:r>
              <a:rPr lang="en-US" b="1" i="1" dirty="0"/>
              <a:t>Amazon reviews: Kindle Store Category </a:t>
            </a:r>
          </a:p>
        </p:txBody>
      </p:sp>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5</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0C9F42DD-1AC1-3C27-6DD1-6806A4F3FEE6}"/>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Dataset</a:t>
            </a:r>
          </a:p>
        </p:txBody>
      </p:sp>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sp>
        <p:nvSpPr>
          <p:cNvPr id="2" name="TextBox 1">
            <a:extLst>
              <a:ext uri="{FF2B5EF4-FFF2-40B4-BE49-F238E27FC236}">
                <a16:creationId xmlns:a16="http://schemas.microsoft.com/office/drawing/2014/main" id="{889D6CF6-15EB-B245-5C57-C376B762E7F1}"/>
              </a:ext>
            </a:extLst>
          </p:cNvPr>
          <p:cNvSpPr txBox="1"/>
          <p:nvPr/>
        </p:nvSpPr>
        <p:spPr>
          <a:xfrm>
            <a:off x="1157288" y="1755768"/>
            <a:ext cx="3653693" cy="400110"/>
          </a:xfrm>
          <a:prstGeom prst="rect">
            <a:avLst/>
          </a:prstGeom>
          <a:noFill/>
        </p:spPr>
        <p:txBody>
          <a:bodyPr wrap="none" rtlCol="0">
            <a:spAutoFit/>
          </a:bodyPr>
          <a:lstStyle/>
          <a:p>
            <a:r>
              <a:rPr lang="en-VN" dirty="0"/>
              <a:t>Reviews being rated </a:t>
            </a:r>
            <a:r>
              <a:rPr lang="en-VN" sz="2000" dirty="0">
                <a:solidFill>
                  <a:schemeClr val="accent5">
                    <a:lumMod val="75000"/>
                  </a:schemeClr>
                </a:solidFill>
              </a:rPr>
              <a:t>less</a:t>
            </a:r>
            <a:r>
              <a:rPr lang="en-VN" dirty="0"/>
              <a:t> than 3 stars</a:t>
            </a:r>
          </a:p>
        </p:txBody>
      </p:sp>
      <p:sp>
        <p:nvSpPr>
          <p:cNvPr id="11" name="TextBox 10">
            <a:extLst>
              <a:ext uri="{FF2B5EF4-FFF2-40B4-BE49-F238E27FC236}">
                <a16:creationId xmlns:a16="http://schemas.microsoft.com/office/drawing/2014/main" id="{ECD96225-E88F-5D79-82A6-461AC6A27BE3}"/>
              </a:ext>
            </a:extLst>
          </p:cNvPr>
          <p:cNvSpPr txBox="1"/>
          <p:nvPr/>
        </p:nvSpPr>
        <p:spPr>
          <a:xfrm>
            <a:off x="6808921" y="1759322"/>
            <a:ext cx="4994894" cy="400110"/>
          </a:xfrm>
          <a:prstGeom prst="rect">
            <a:avLst/>
          </a:prstGeom>
          <a:noFill/>
        </p:spPr>
        <p:txBody>
          <a:bodyPr wrap="none" rtlCol="0">
            <a:spAutoFit/>
          </a:bodyPr>
          <a:lstStyle/>
          <a:p>
            <a:r>
              <a:rPr lang="en-VN" dirty="0"/>
              <a:t>Reviews being rated </a:t>
            </a:r>
            <a:r>
              <a:rPr lang="en-VN" sz="2000" dirty="0">
                <a:solidFill>
                  <a:schemeClr val="accent2">
                    <a:lumMod val="75000"/>
                  </a:schemeClr>
                </a:solidFill>
              </a:rPr>
              <a:t>greater than or equal</a:t>
            </a:r>
            <a:r>
              <a:rPr lang="en-VN" dirty="0"/>
              <a:t> 3 stars</a:t>
            </a:r>
          </a:p>
        </p:txBody>
      </p:sp>
      <p:pic>
        <p:nvPicPr>
          <p:cNvPr id="14" name="Picture 13">
            <a:extLst>
              <a:ext uri="{FF2B5EF4-FFF2-40B4-BE49-F238E27FC236}">
                <a16:creationId xmlns:a16="http://schemas.microsoft.com/office/drawing/2014/main" id="{9E2DB331-A080-0A4E-3C81-B2536A5EF560}"/>
              </a:ext>
            </a:extLst>
          </p:cNvPr>
          <p:cNvPicPr>
            <a:picLocks noChangeAspect="1"/>
          </p:cNvPicPr>
          <p:nvPr/>
        </p:nvPicPr>
        <p:blipFill>
          <a:blip r:embed="rId4"/>
          <a:stretch>
            <a:fillRect/>
          </a:stretch>
        </p:blipFill>
        <p:spPr>
          <a:xfrm>
            <a:off x="211034" y="2224748"/>
            <a:ext cx="5846865" cy="2890109"/>
          </a:xfrm>
          <a:prstGeom prst="rect">
            <a:avLst/>
          </a:prstGeom>
        </p:spPr>
      </p:pic>
      <p:pic>
        <p:nvPicPr>
          <p:cNvPr id="15" name="Picture 14">
            <a:extLst>
              <a:ext uri="{FF2B5EF4-FFF2-40B4-BE49-F238E27FC236}">
                <a16:creationId xmlns:a16="http://schemas.microsoft.com/office/drawing/2014/main" id="{7EFC1A3E-CEE6-8A46-2D2B-963456A66FD8}"/>
              </a:ext>
            </a:extLst>
          </p:cNvPr>
          <p:cNvPicPr>
            <a:picLocks noChangeAspect="1"/>
          </p:cNvPicPr>
          <p:nvPr/>
        </p:nvPicPr>
        <p:blipFill>
          <a:blip r:embed="rId5"/>
          <a:stretch>
            <a:fillRect/>
          </a:stretch>
        </p:blipFill>
        <p:spPr>
          <a:xfrm>
            <a:off x="6302581" y="2218852"/>
            <a:ext cx="5798131" cy="2890109"/>
          </a:xfrm>
          <a:prstGeom prst="rect">
            <a:avLst/>
          </a:prstGeom>
        </p:spPr>
      </p:pic>
    </p:spTree>
    <p:extLst>
      <p:ext uri="{BB962C8B-B14F-4D97-AF65-F5344CB8AC3E}">
        <p14:creationId xmlns:p14="http://schemas.microsoft.com/office/powerpoint/2010/main" val="420761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6ECDF-EA9F-4837-0C92-5F3EE434598C}"/>
              </a:ext>
            </a:extLst>
          </p:cNvPr>
          <p:cNvSpPr>
            <a:spLocks noGrp="1"/>
          </p:cNvSpPr>
          <p:nvPr>
            <p:ph idx="1"/>
          </p:nvPr>
        </p:nvSpPr>
        <p:spPr>
          <a:xfrm>
            <a:off x="457200" y="1160605"/>
            <a:ext cx="11353800" cy="5136332"/>
          </a:xfrm>
        </p:spPr>
        <p:txBody>
          <a:bodyPr>
            <a:normAutofit/>
          </a:bodyPr>
          <a:lstStyle/>
          <a:p>
            <a:pPr marL="0" indent="0">
              <a:buNone/>
            </a:pPr>
            <a:r>
              <a:rPr lang="en-US" b="1" i="1" dirty="0"/>
              <a:t>Amazon reviews: Kindle Store Category </a:t>
            </a:r>
          </a:p>
          <a:p>
            <a:pPr>
              <a:buFont typeface="Wingdings" pitchFamily="2" charset="2"/>
              <a:buChar char="Ø"/>
            </a:pPr>
            <a:r>
              <a:rPr lang="en-US" sz="2000" dirty="0"/>
              <a:t>Word cloud of word 3-grams</a:t>
            </a:r>
          </a:p>
        </p:txBody>
      </p:sp>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6</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0C9F42DD-1AC1-3C27-6DD1-6806A4F3FEE6}"/>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Dataset</a:t>
            </a:r>
          </a:p>
        </p:txBody>
      </p:sp>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pic>
        <p:nvPicPr>
          <p:cNvPr id="12" name="Picture 11">
            <a:extLst>
              <a:ext uri="{FF2B5EF4-FFF2-40B4-BE49-F238E27FC236}">
                <a16:creationId xmlns:a16="http://schemas.microsoft.com/office/drawing/2014/main" id="{F37E7545-BC7E-BD81-1630-F9B309BE16C8}"/>
              </a:ext>
            </a:extLst>
          </p:cNvPr>
          <p:cNvPicPr>
            <a:picLocks noChangeAspect="1"/>
          </p:cNvPicPr>
          <p:nvPr/>
        </p:nvPicPr>
        <p:blipFill>
          <a:blip r:embed="rId4"/>
          <a:stretch>
            <a:fillRect/>
          </a:stretch>
        </p:blipFill>
        <p:spPr>
          <a:xfrm>
            <a:off x="294536" y="2749871"/>
            <a:ext cx="5937442" cy="2959530"/>
          </a:xfrm>
          <a:prstGeom prst="rect">
            <a:avLst/>
          </a:prstGeom>
        </p:spPr>
      </p:pic>
      <p:pic>
        <p:nvPicPr>
          <p:cNvPr id="13" name="Picture 12">
            <a:extLst>
              <a:ext uri="{FF2B5EF4-FFF2-40B4-BE49-F238E27FC236}">
                <a16:creationId xmlns:a16="http://schemas.microsoft.com/office/drawing/2014/main" id="{E1E73F42-2AEF-2FF2-69C2-E3BE2FCC88CB}"/>
              </a:ext>
            </a:extLst>
          </p:cNvPr>
          <p:cNvPicPr>
            <a:picLocks noChangeAspect="1"/>
          </p:cNvPicPr>
          <p:nvPr/>
        </p:nvPicPr>
        <p:blipFill>
          <a:blip r:embed="rId5"/>
          <a:stretch>
            <a:fillRect/>
          </a:stretch>
        </p:blipFill>
        <p:spPr>
          <a:xfrm>
            <a:off x="6315544" y="2771643"/>
            <a:ext cx="5728960" cy="2894134"/>
          </a:xfrm>
          <a:prstGeom prst="rect">
            <a:avLst/>
          </a:prstGeom>
        </p:spPr>
      </p:pic>
      <p:sp>
        <p:nvSpPr>
          <p:cNvPr id="2" name="TextBox 1">
            <a:extLst>
              <a:ext uri="{FF2B5EF4-FFF2-40B4-BE49-F238E27FC236}">
                <a16:creationId xmlns:a16="http://schemas.microsoft.com/office/drawing/2014/main" id="{889D6CF6-15EB-B245-5C57-C376B762E7F1}"/>
              </a:ext>
            </a:extLst>
          </p:cNvPr>
          <p:cNvSpPr txBox="1"/>
          <p:nvPr/>
        </p:nvSpPr>
        <p:spPr>
          <a:xfrm>
            <a:off x="1157288" y="2180312"/>
            <a:ext cx="3653693" cy="400110"/>
          </a:xfrm>
          <a:prstGeom prst="rect">
            <a:avLst/>
          </a:prstGeom>
          <a:noFill/>
        </p:spPr>
        <p:txBody>
          <a:bodyPr wrap="none" rtlCol="0">
            <a:spAutoFit/>
          </a:bodyPr>
          <a:lstStyle/>
          <a:p>
            <a:r>
              <a:rPr lang="en-VN" dirty="0"/>
              <a:t>Reviews being rated </a:t>
            </a:r>
            <a:r>
              <a:rPr lang="en-VN" sz="2000" dirty="0">
                <a:solidFill>
                  <a:schemeClr val="accent5">
                    <a:lumMod val="75000"/>
                  </a:schemeClr>
                </a:solidFill>
              </a:rPr>
              <a:t>less</a:t>
            </a:r>
            <a:r>
              <a:rPr lang="en-VN" dirty="0"/>
              <a:t> than 3 stars</a:t>
            </a:r>
          </a:p>
        </p:txBody>
      </p:sp>
      <p:sp>
        <p:nvSpPr>
          <p:cNvPr id="11" name="TextBox 10">
            <a:extLst>
              <a:ext uri="{FF2B5EF4-FFF2-40B4-BE49-F238E27FC236}">
                <a16:creationId xmlns:a16="http://schemas.microsoft.com/office/drawing/2014/main" id="{ECD96225-E88F-5D79-82A6-461AC6A27BE3}"/>
              </a:ext>
            </a:extLst>
          </p:cNvPr>
          <p:cNvSpPr txBox="1"/>
          <p:nvPr/>
        </p:nvSpPr>
        <p:spPr>
          <a:xfrm>
            <a:off x="6808921" y="2172981"/>
            <a:ext cx="4994894" cy="400110"/>
          </a:xfrm>
          <a:prstGeom prst="rect">
            <a:avLst/>
          </a:prstGeom>
          <a:noFill/>
        </p:spPr>
        <p:txBody>
          <a:bodyPr wrap="none" rtlCol="0">
            <a:spAutoFit/>
          </a:bodyPr>
          <a:lstStyle/>
          <a:p>
            <a:r>
              <a:rPr lang="en-VN" dirty="0"/>
              <a:t>Reviews being rated </a:t>
            </a:r>
            <a:r>
              <a:rPr lang="en-VN" sz="2000" dirty="0">
                <a:solidFill>
                  <a:schemeClr val="accent2">
                    <a:lumMod val="75000"/>
                  </a:schemeClr>
                </a:solidFill>
              </a:rPr>
              <a:t>greater than or equal</a:t>
            </a:r>
            <a:r>
              <a:rPr lang="en-VN" dirty="0"/>
              <a:t> 3 stars</a:t>
            </a:r>
          </a:p>
        </p:txBody>
      </p:sp>
    </p:spTree>
    <p:extLst>
      <p:ext uri="{BB962C8B-B14F-4D97-AF65-F5344CB8AC3E}">
        <p14:creationId xmlns:p14="http://schemas.microsoft.com/office/powerpoint/2010/main" val="3161106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6ECDF-EA9F-4837-0C92-5F3EE434598C}"/>
              </a:ext>
            </a:extLst>
          </p:cNvPr>
          <p:cNvSpPr>
            <a:spLocks noGrp="1"/>
          </p:cNvSpPr>
          <p:nvPr>
            <p:ph idx="1"/>
          </p:nvPr>
        </p:nvSpPr>
        <p:spPr>
          <a:xfrm>
            <a:off x="457200" y="1160605"/>
            <a:ext cx="11353800" cy="5136332"/>
          </a:xfrm>
        </p:spPr>
        <p:txBody>
          <a:bodyPr>
            <a:normAutofit/>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VN" sz="1800" dirty="0"/>
          </a:p>
        </p:txBody>
      </p:sp>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7</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0C9F42DD-1AC1-3C27-6DD1-6806A4F3FEE6}"/>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The proposed solution</a:t>
            </a:r>
          </a:p>
        </p:txBody>
      </p:sp>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pic>
        <p:nvPicPr>
          <p:cNvPr id="4" name="Picture 3">
            <a:extLst>
              <a:ext uri="{FF2B5EF4-FFF2-40B4-BE49-F238E27FC236}">
                <a16:creationId xmlns:a16="http://schemas.microsoft.com/office/drawing/2014/main" id="{FF249D58-070F-F448-80B9-FD4DF7196A34}"/>
              </a:ext>
            </a:extLst>
          </p:cNvPr>
          <p:cNvPicPr>
            <a:picLocks noChangeAspect="1"/>
          </p:cNvPicPr>
          <p:nvPr/>
        </p:nvPicPr>
        <p:blipFill>
          <a:blip r:embed="rId4"/>
          <a:stretch>
            <a:fillRect/>
          </a:stretch>
        </p:blipFill>
        <p:spPr>
          <a:xfrm>
            <a:off x="8150453" y="1504189"/>
            <a:ext cx="3919603" cy="4008149"/>
          </a:xfrm>
          <a:prstGeom prst="rect">
            <a:avLst/>
          </a:prstGeom>
        </p:spPr>
      </p:pic>
      <p:sp>
        <p:nvSpPr>
          <p:cNvPr id="10" name="Content Placeholder 2">
            <a:extLst>
              <a:ext uri="{FF2B5EF4-FFF2-40B4-BE49-F238E27FC236}">
                <a16:creationId xmlns:a16="http://schemas.microsoft.com/office/drawing/2014/main" id="{5C438386-1E53-9A87-2BB1-F3125CBD6170}"/>
              </a:ext>
            </a:extLst>
          </p:cNvPr>
          <p:cNvSpPr txBox="1">
            <a:spLocks/>
          </p:cNvSpPr>
          <p:nvPr/>
        </p:nvSpPr>
        <p:spPr>
          <a:xfrm>
            <a:off x="457200" y="1160604"/>
            <a:ext cx="7696200" cy="188306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VN" sz="2200" b="1" i="1" dirty="0"/>
              <a:t>1. Data Preprocessing</a:t>
            </a:r>
          </a:p>
          <a:p>
            <a:pPr>
              <a:buFont typeface="Wingdings" pitchFamily="2" charset="2"/>
              <a:buChar char="Ø"/>
            </a:pPr>
            <a:r>
              <a:rPr lang="en-US" sz="2000" b="1" dirty="0"/>
              <a:t>Step 1</a:t>
            </a:r>
            <a:r>
              <a:rPr lang="en-US" sz="2000" dirty="0"/>
              <a:t>. Drop Null/Duplicates: Drop all the </a:t>
            </a:r>
            <a:r>
              <a:rPr lang="en-US" sz="2000" dirty="0" err="1"/>
              <a:t>reviewText</a:t>
            </a:r>
            <a:r>
              <a:rPr lang="en-US" sz="2000" dirty="0"/>
              <a:t> that is null/</a:t>
            </a:r>
            <a:r>
              <a:rPr lang="en-US" sz="2000" dirty="0" err="1"/>
              <a:t>na</a:t>
            </a:r>
            <a:r>
              <a:rPr lang="en-US" sz="2000" dirty="0"/>
              <a:t> using </a:t>
            </a:r>
            <a:r>
              <a:rPr lang="en-US" sz="2000" i="1" dirty="0" err="1"/>
              <a:t>dropna</a:t>
            </a:r>
            <a:r>
              <a:rPr lang="en-US" sz="2000" dirty="0"/>
              <a:t>() function. Drop all the duplicated records using </a:t>
            </a:r>
            <a:r>
              <a:rPr lang="en-US" sz="2000" i="1" dirty="0"/>
              <a:t>distinct</a:t>
            </a:r>
            <a:r>
              <a:rPr lang="en-US" sz="2000" dirty="0"/>
              <a:t>() function. </a:t>
            </a:r>
          </a:p>
          <a:p>
            <a:pPr>
              <a:buFont typeface="Wingdings" pitchFamily="2" charset="2"/>
              <a:buChar char="Ø"/>
            </a:pPr>
            <a:r>
              <a:rPr lang="en-US" sz="2000" b="1" dirty="0"/>
              <a:t>Step 2</a:t>
            </a:r>
            <a:r>
              <a:rPr lang="en-US" sz="2000" dirty="0"/>
              <a:t>. Tokenize: Break the whole </a:t>
            </a:r>
            <a:r>
              <a:rPr lang="en-US" sz="2000" i="1" dirty="0" err="1"/>
              <a:t>reviewText</a:t>
            </a:r>
            <a:r>
              <a:rPr lang="en-US" sz="2000" dirty="0"/>
              <a:t> into individual words </a:t>
            </a:r>
          </a:p>
          <a:p>
            <a:pPr>
              <a:buFont typeface="Wingdings" pitchFamily="2" charset="2"/>
              <a:buChar char="Ø"/>
            </a:pPr>
            <a:r>
              <a:rPr lang="en-US" sz="2000" b="1" dirty="0"/>
              <a:t>Step 3. </a:t>
            </a:r>
            <a:r>
              <a:rPr lang="en-US" sz="2000" dirty="0"/>
              <a:t>Convert to lower case</a:t>
            </a:r>
          </a:p>
          <a:p>
            <a:pPr>
              <a:buFont typeface="Wingdings" pitchFamily="2" charset="2"/>
              <a:buChar char="Ø"/>
            </a:pPr>
            <a:endParaRPr lang="en-US" sz="2000" dirty="0"/>
          </a:p>
        </p:txBody>
      </p:sp>
      <p:pic>
        <p:nvPicPr>
          <p:cNvPr id="2" name="Picture 1">
            <a:extLst>
              <a:ext uri="{FF2B5EF4-FFF2-40B4-BE49-F238E27FC236}">
                <a16:creationId xmlns:a16="http://schemas.microsoft.com/office/drawing/2014/main" id="{B5CFB084-F218-1447-8098-847748CDEE8A}"/>
              </a:ext>
            </a:extLst>
          </p:cNvPr>
          <p:cNvPicPr>
            <a:picLocks noChangeAspect="1"/>
          </p:cNvPicPr>
          <p:nvPr/>
        </p:nvPicPr>
        <p:blipFill>
          <a:blip r:embed="rId5"/>
          <a:stretch>
            <a:fillRect/>
          </a:stretch>
        </p:blipFill>
        <p:spPr>
          <a:xfrm>
            <a:off x="4952906" y="2547902"/>
            <a:ext cx="3266936" cy="1746575"/>
          </a:xfrm>
          <a:prstGeom prst="rect">
            <a:avLst/>
          </a:prstGeom>
        </p:spPr>
      </p:pic>
      <p:pic>
        <p:nvPicPr>
          <p:cNvPr id="5" name="Picture 4">
            <a:extLst>
              <a:ext uri="{FF2B5EF4-FFF2-40B4-BE49-F238E27FC236}">
                <a16:creationId xmlns:a16="http://schemas.microsoft.com/office/drawing/2014/main" id="{D592EE2F-1E55-8813-0C2C-6AC23BF55EF2}"/>
              </a:ext>
            </a:extLst>
          </p:cNvPr>
          <p:cNvPicPr>
            <a:picLocks noChangeAspect="1"/>
          </p:cNvPicPr>
          <p:nvPr/>
        </p:nvPicPr>
        <p:blipFill>
          <a:blip r:embed="rId6"/>
          <a:stretch>
            <a:fillRect/>
          </a:stretch>
        </p:blipFill>
        <p:spPr>
          <a:xfrm>
            <a:off x="4952906" y="4555109"/>
            <a:ext cx="3657694" cy="1531520"/>
          </a:xfrm>
          <a:prstGeom prst="rect">
            <a:avLst/>
          </a:prstGeom>
        </p:spPr>
      </p:pic>
      <p:sp>
        <p:nvSpPr>
          <p:cNvPr id="13" name="TextBox 12">
            <a:extLst>
              <a:ext uri="{FF2B5EF4-FFF2-40B4-BE49-F238E27FC236}">
                <a16:creationId xmlns:a16="http://schemas.microsoft.com/office/drawing/2014/main" id="{B19A3D7B-8728-93FB-C3C3-7B4888E44A9D}"/>
              </a:ext>
            </a:extLst>
          </p:cNvPr>
          <p:cNvSpPr txBox="1"/>
          <p:nvPr/>
        </p:nvSpPr>
        <p:spPr>
          <a:xfrm>
            <a:off x="482601" y="2956583"/>
            <a:ext cx="4344922" cy="3600986"/>
          </a:xfrm>
          <a:prstGeom prst="rect">
            <a:avLst/>
          </a:prstGeom>
          <a:noFill/>
        </p:spPr>
        <p:txBody>
          <a:bodyPr wrap="square">
            <a:spAutoFit/>
          </a:bodyPr>
          <a:lstStyle/>
          <a:p>
            <a:pPr>
              <a:buFont typeface="Wingdings" pitchFamily="2" charset="2"/>
              <a:buChar char="Ø"/>
            </a:pPr>
            <a:r>
              <a:rPr lang="en-US" sz="1900" b="1" dirty="0"/>
              <a:t>Step 4</a:t>
            </a:r>
            <a:r>
              <a:rPr lang="en-US" sz="1900" dirty="0"/>
              <a:t>. Lemmatizing: This is to return the base or root form of a word. </a:t>
            </a:r>
          </a:p>
          <a:p>
            <a:pPr marL="0" indent="0">
              <a:buNone/>
            </a:pPr>
            <a:endParaRPr lang="en-US" sz="1900" dirty="0"/>
          </a:p>
          <a:p>
            <a:pPr marL="0" indent="0">
              <a:buNone/>
            </a:pPr>
            <a:endParaRPr lang="en-US" sz="1900" dirty="0"/>
          </a:p>
          <a:p>
            <a:pPr marL="0" indent="0">
              <a:buNone/>
            </a:pPr>
            <a:endParaRPr lang="en-US" sz="1900" dirty="0"/>
          </a:p>
          <a:p>
            <a:pPr>
              <a:buFont typeface="Wingdings" pitchFamily="2" charset="2"/>
              <a:buChar char="Ø"/>
            </a:pPr>
            <a:r>
              <a:rPr lang="en-US" sz="1900" b="1" dirty="0"/>
              <a:t>Step 5</a:t>
            </a:r>
            <a:r>
              <a:rPr lang="en-US" sz="1900" dirty="0"/>
              <a:t>. Remove stop words: Words such as I, the, a, has, </a:t>
            </a:r>
            <a:r>
              <a:rPr lang="en-US" sz="1900" dirty="0" err="1"/>
              <a:t>etc</a:t>
            </a:r>
            <a:r>
              <a:rPr lang="en-US" sz="1900" dirty="0"/>
              <a:t> do not carry much information and thus should be removed from the analysis. </a:t>
            </a:r>
          </a:p>
          <a:p>
            <a:pPr>
              <a:buFont typeface="Wingdings" pitchFamily="2" charset="2"/>
              <a:buChar char="Ø"/>
            </a:pPr>
            <a:endParaRPr lang="en-US" sz="1900" dirty="0"/>
          </a:p>
          <a:p>
            <a:pPr>
              <a:buFont typeface="Wingdings" pitchFamily="2" charset="2"/>
              <a:buChar char="Ø"/>
            </a:pPr>
            <a:endParaRPr lang="en-US" sz="1900" dirty="0"/>
          </a:p>
          <a:p>
            <a:pPr>
              <a:buFont typeface="Wingdings" pitchFamily="2" charset="2"/>
              <a:buChar char="Ø"/>
            </a:pPr>
            <a:r>
              <a:rPr lang="en-US" sz="1900" b="1" dirty="0"/>
              <a:t>Step 6</a:t>
            </a:r>
            <a:r>
              <a:rPr lang="en-US" sz="1900" dirty="0"/>
              <a:t>. Extract feature </a:t>
            </a:r>
          </a:p>
        </p:txBody>
      </p:sp>
    </p:spTree>
    <p:extLst>
      <p:ext uri="{BB962C8B-B14F-4D97-AF65-F5344CB8AC3E}">
        <p14:creationId xmlns:p14="http://schemas.microsoft.com/office/powerpoint/2010/main" val="15838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6ECDF-EA9F-4837-0C92-5F3EE434598C}"/>
              </a:ext>
            </a:extLst>
          </p:cNvPr>
          <p:cNvSpPr>
            <a:spLocks noGrp="1"/>
          </p:cNvSpPr>
          <p:nvPr>
            <p:ph idx="1"/>
          </p:nvPr>
        </p:nvSpPr>
        <p:spPr>
          <a:xfrm>
            <a:off x="457200" y="1160605"/>
            <a:ext cx="11353800" cy="5136332"/>
          </a:xfrm>
        </p:spPr>
        <p:txBody>
          <a:bodyPr>
            <a:normAutofit/>
          </a:bodyPr>
          <a:lstStyle/>
          <a:p>
            <a:pPr marL="0" indent="0">
              <a:buNone/>
            </a:pPr>
            <a:endParaRPr lang="en-US" sz="1800" dirty="0"/>
          </a:p>
          <a:p>
            <a:pPr marL="0" indent="0">
              <a:buNone/>
            </a:pPr>
            <a:endParaRPr lang="en-US" sz="1800" dirty="0"/>
          </a:p>
          <a:p>
            <a:pPr marL="0" indent="0">
              <a:buNone/>
            </a:pPr>
            <a:endParaRPr lang="en-VN" sz="1800" dirty="0"/>
          </a:p>
        </p:txBody>
      </p:sp>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8</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0C9F42DD-1AC1-3C27-6DD1-6806A4F3FEE6}"/>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The proposed solution</a:t>
            </a:r>
          </a:p>
        </p:txBody>
      </p:sp>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sp>
        <p:nvSpPr>
          <p:cNvPr id="8" name="Content Placeholder 2">
            <a:extLst>
              <a:ext uri="{FF2B5EF4-FFF2-40B4-BE49-F238E27FC236}">
                <a16:creationId xmlns:a16="http://schemas.microsoft.com/office/drawing/2014/main" id="{101176B6-2924-F6A6-7A37-242A549D1A58}"/>
              </a:ext>
            </a:extLst>
          </p:cNvPr>
          <p:cNvSpPr txBox="1">
            <a:spLocks/>
          </p:cNvSpPr>
          <p:nvPr/>
        </p:nvSpPr>
        <p:spPr>
          <a:xfrm>
            <a:off x="457200" y="1160604"/>
            <a:ext cx="11353800" cy="513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VN" sz="2200" b="1" i="1" dirty="0"/>
              <a:t>1. Data Preprocessing</a:t>
            </a:r>
          </a:p>
          <a:p>
            <a:pPr>
              <a:buFont typeface="Wingdings" pitchFamily="2" charset="2"/>
              <a:buChar char="Ø"/>
            </a:pPr>
            <a:r>
              <a:rPr lang="en-US" sz="2200" b="1" dirty="0">
                <a:solidFill>
                  <a:schemeClr val="accent2">
                    <a:lumMod val="75000"/>
                  </a:schemeClr>
                </a:solidFill>
              </a:rPr>
              <a:t>Step 6. Extract feature </a:t>
            </a:r>
          </a:p>
          <a:p>
            <a:pPr marL="0" indent="0">
              <a:buNone/>
            </a:pPr>
            <a:r>
              <a:rPr lang="en-US" sz="1800" dirty="0"/>
              <a:t>TF-IDF (Term Frequency-Inverse Document Frequency) is applied for the </a:t>
            </a:r>
            <a:r>
              <a:rPr lang="en-US" sz="1800" i="1" dirty="0" err="1"/>
              <a:t>reviewText</a:t>
            </a:r>
            <a:r>
              <a:rPr lang="en-US" sz="1800" dirty="0"/>
              <a:t> column after preprocessing:</a:t>
            </a:r>
          </a:p>
          <a:p>
            <a:pPr>
              <a:buFontTx/>
              <a:buChar char="-"/>
            </a:pPr>
            <a:r>
              <a:rPr lang="en-US" sz="1800" b="1" dirty="0"/>
              <a:t>TF (Term Frequency)</a:t>
            </a:r>
            <a:r>
              <a:rPr lang="en-US" sz="1800" dirty="0"/>
              <a:t> – In the context of term and document, </a:t>
            </a:r>
            <a:r>
              <a:rPr lang="en-US" sz="1800" i="1" dirty="0"/>
              <a:t>TF</a:t>
            </a:r>
            <a:r>
              <a:rPr lang="en-US" sz="1800" dirty="0"/>
              <a:t> is defined as the number of times a term appears in a document. </a:t>
            </a:r>
          </a:p>
          <a:p>
            <a:pPr>
              <a:buFontTx/>
              <a:buChar char="-"/>
            </a:pPr>
            <a:r>
              <a:rPr lang="en-US" sz="1800" b="1" dirty="0"/>
              <a:t>DF (Document Frequency)</a:t>
            </a:r>
            <a:r>
              <a:rPr lang="en-US" sz="1800" dirty="0"/>
              <a:t> – In the context of term and all the documents in corpus, DF is defined as the number of documents that contain the term.</a:t>
            </a:r>
          </a:p>
          <a:p>
            <a:pPr>
              <a:buFontTx/>
              <a:buChar char="-"/>
            </a:pPr>
            <a:endParaRPr lang="en-US" sz="1800" dirty="0"/>
          </a:p>
          <a:p>
            <a:pPr>
              <a:buFontTx/>
              <a:buChar char="-"/>
            </a:pPr>
            <a:endParaRPr lang="en-US" sz="1800" dirty="0"/>
          </a:p>
          <a:p>
            <a:pPr>
              <a:buFontTx/>
              <a:buChar char="-"/>
            </a:pPr>
            <a:endParaRPr lang="en-US" sz="1800" dirty="0"/>
          </a:p>
          <a:p>
            <a:pPr marL="0" indent="0">
              <a:buNone/>
            </a:pPr>
            <a:r>
              <a:rPr lang="en-US" sz="1800" dirty="0"/>
              <a:t>In Spark, we can obtain these values by:</a:t>
            </a:r>
          </a:p>
          <a:p>
            <a:pPr>
              <a:buFontTx/>
              <a:buChar char="-"/>
            </a:pPr>
            <a:r>
              <a:rPr lang="en-US" sz="1800" dirty="0"/>
              <a:t>Using </a:t>
            </a:r>
            <a:r>
              <a:rPr lang="en-US" sz="1800" i="1" dirty="0" err="1"/>
              <a:t>HashingTF</a:t>
            </a:r>
            <a:r>
              <a:rPr lang="en-US" sz="1800" i="1" dirty="0"/>
              <a:t> </a:t>
            </a:r>
            <a:r>
              <a:rPr lang="en-US" sz="1800" dirty="0"/>
              <a:t>to take sets of terms and converts those sets into fixed-length feature vectors or term frequency vectors.</a:t>
            </a:r>
          </a:p>
          <a:p>
            <a:pPr>
              <a:buFontTx/>
              <a:buChar char="-"/>
            </a:pPr>
            <a:r>
              <a:rPr lang="en-US" sz="1800" dirty="0"/>
              <a:t>Using </a:t>
            </a:r>
            <a:r>
              <a:rPr lang="en-US" sz="1800" i="1" dirty="0"/>
              <a:t>IDF</a:t>
            </a:r>
            <a:r>
              <a:rPr lang="en-US" sz="1800" dirty="0"/>
              <a:t> to take the feature vectors and scales each feature.</a:t>
            </a:r>
          </a:p>
        </p:txBody>
      </p:sp>
      <p:pic>
        <p:nvPicPr>
          <p:cNvPr id="2" name="Picture 1">
            <a:extLst>
              <a:ext uri="{FF2B5EF4-FFF2-40B4-BE49-F238E27FC236}">
                <a16:creationId xmlns:a16="http://schemas.microsoft.com/office/drawing/2014/main" id="{8BA46044-B367-74E5-607A-72ECCADBC4BE}"/>
              </a:ext>
            </a:extLst>
          </p:cNvPr>
          <p:cNvPicPr>
            <a:picLocks noChangeAspect="1"/>
          </p:cNvPicPr>
          <p:nvPr/>
        </p:nvPicPr>
        <p:blipFill>
          <a:blip r:embed="rId4"/>
          <a:stretch>
            <a:fillRect/>
          </a:stretch>
        </p:blipFill>
        <p:spPr>
          <a:xfrm>
            <a:off x="4397828" y="3505202"/>
            <a:ext cx="2699657" cy="610476"/>
          </a:xfrm>
          <a:prstGeom prst="rect">
            <a:avLst/>
          </a:prstGeom>
        </p:spPr>
      </p:pic>
      <p:pic>
        <p:nvPicPr>
          <p:cNvPr id="5" name="Picture 4">
            <a:extLst>
              <a:ext uri="{FF2B5EF4-FFF2-40B4-BE49-F238E27FC236}">
                <a16:creationId xmlns:a16="http://schemas.microsoft.com/office/drawing/2014/main" id="{5AB2071E-3EB7-8E48-FB75-50D546CEC5E5}"/>
              </a:ext>
            </a:extLst>
          </p:cNvPr>
          <p:cNvPicPr>
            <a:picLocks noChangeAspect="1"/>
          </p:cNvPicPr>
          <p:nvPr/>
        </p:nvPicPr>
        <p:blipFill>
          <a:blip r:embed="rId5"/>
          <a:stretch>
            <a:fillRect/>
          </a:stretch>
        </p:blipFill>
        <p:spPr>
          <a:xfrm>
            <a:off x="4338799" y="4262178"/>
            <a:ext cx="3514401" cy="388946"/>
          </a:xfrm>
          <a:prstGeom prst="rect">
            <a:avLst/>
          </a:prstGeom>
        </p:spPr>
      </p:pic>
    </p:spTree>
    <p:extLst>
      <p:ext uri="{BB962C8B-B14F-4D97-AF65-F5344CB8AC3E}">
        <p14:creationId xmlns:p14="http://schemas.microsoft.com/office/powerpoint/2010/main" val="949158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6ECDF-EA9F-4837-0C92-5F3EE434598C}"/>
              </a:ext>
            </a:extLst>
          </p:cNvPr>
          <p:cNvSpPr>
            <a:spLocks noGrp="1"/>
          </p:cNvSpPr>
          <p:nvPr>
            <p:ph idx="1"/>
          </p:nvPr>
        </p:nvSpPr>
        <p:spPr>
          <a:xfrm>
            <a:off x="457200" y="1160604"/>
            <a:ext cx="11353800" cy="4826539"/>
          </a:xfrm>
        </p:spPr>
        <p:txBody>
          <a:bodyPr>
            <a:normAutofit/>
          </a:bodyPr>
          <a:lstStyle/>
          <a:p>
            <a:pPr marL="0" indent="0">
              <a:buNone/>
            </a:pPr>
            <a:r>
              <a:rPr lang="en-VN" sz="2200" b="1" i="1" dirty="0"/>
              <a:t>2. Models and Metric</a:t>
            </a:r>
          </a:p>
          <a:p>
            <a:pPr>
              <a:buFont typeface="Wingdings" pitchFamily="2" charset="2"/>
              <a:buChar char="v"/>
            </a:pPr>
            <a:r>
              <a:rPr lang="en-VN" sz="1800" dirty="0"/>
              <a:t>This is a classification problem, given the star rates and the review text of one particular review, the output would return if it is heplful or not.</a:t>
            </a:r>
          </a:p>
          <a:p>
            <a:pPr>
              <a:buFont typeface="Wingdings" pitchFamily="2" charset="2"/>
              <a:buChar char="v"/>
            </a:pPr>
            <a:r>
              <a:rPr lang="en-US" sz="1800" dirty="0"/>
              <a:t>The dataset is very imbalanced between the two target classes. Therefore, we need to apply some technique to resolve this, two are considered:</a:t>
            </a:r>
          </a:p>
          <a:p>
            <a:pPr>
              <a:buFont typeface="Wingdings" pitchFamily="2" charset="2"/>
              <a:buChar char="à"/>
            </a:pPr>
            <a:r>
              <a:rPr lang="en-US" sz="1800" dirty="0"/>
              <a:t>Class weighting : Adding different class weights to the cost function of the algorithm. This prevents models from predicting the more frequent class more often just because it's more common.</a:t>
            </a:r>
          </a:p>
          <a:p>
            <a:pPr>
              <a:buFont typeface="Wingdings" pitchFamily="2" charset="2"/>
              <a:buChar char="à"/>
            </a:pPr>
            <a:r>
              <a:rPr lang="en-US" sz="1800" dirty="0"/>
              <a:t>Over-sampling: Duplicating examples from the minority class in the training dataset.</a:t>
            </a:r>
          </a:p>
          <a:p>
            <a:pPr>
              <a:buFont typeface="Wingdings" pitchFamily="2" charset="2"/>
              <a:buChar char="v"/>
            </a:pPr>
            <a:r>
              <a:rPr lang="en-US" sz="1800" dirty="0"/>
              <a:t>Data will be split as 80% for training and 20% for testing. </a:t>
            </a:r>
          </a:p>
          <a:p>
            <a:pPr>
              <a:buFont typeface="Wingdings" pitchFamily="2" charset="2"/>
              <a:buChar char="v"/>
            </a:pPr>
            <a:r>
              <a:rPr lang="en-US" sz="1800" dirty="0"/>
              <a:t>In this project, 4 different classification models will be implemented as baseline: Logistic Regression, Decision Tree Classifier, Random Forest Classifier, Naive Bayes.</a:t>
            </a:r>
          </a:p>
          <a:p>
            <a:pPr>
              <a:buFont typeface="Wingdings" pitchFamily="2" charset="2"/>
              <a:buChar char="v"/>
            </a:pPr>
            <a:r>
              <a:rPr lang="en-US" sz="1800" dirty="0"/>
              <a:t>Since our problem is of binary classification(helpful or not helpful), The Area Under the Curve (AUC) will be used as the metric to measure the ability of our model to distinguish between classes.</a:t>
            </a:r>
          </a:p>
          <a:p>
            <a:pPr marL="0" indent="0">
              <a:buNone/>
            </a:pPr>
            <a:r>
              <a:rPr lang="en-US" sz="1800" dirty="0">
                <a:sym typeface="Wingdings" pitchFamily="2" charset="2"/>
              </a:rPr>
              <a:t> In Spark, we can obtain this by using </a:t>
            </a:r>
            <a:r>
              <a:rPr lang="en-US" sz="1800" i="1" dirty="0" err="1">
                <a:sym typeface="Wingdings" pitchFamily="2" charset="2"/>
              </a:rPr>
              <a:t>BinaryClassificationEvaluator</a:t>
            </a:r>
            <a:r>
              <a:rPr lang="en-US" sz="1800" dirty="0">
                <a:sym typeface="Wingdings" pitchFamily="2" charset="2"/>
              </a:rPr>
              <a:t> with metric name is </a:t>
            </a:r>
            <a:r>
              <a:rPr lang="en-US" sz="1800" i="1" dirty="0">
                <a:sym typeface="Wingdings" pitchFamily="2" charset="2"/>
              </a:rPr>
              <a:t>"</a:t>
            </a:r>
            <a:r>
              <a:rPr lang="en-US" sz="1800" i="1" dirty="0" err="1">
                <a:sym typeface="Wingdings" pitchFamily="2" charset="2"/>
              </a:rPr>
              <a:t>areaUnderROC</a:t>
            </a:r>
            <a:r>
              <a:rPr lang="en-US" sz="1800" i="1" dirty="0">
                <a:sym typeface="Wingdings" pitchFamily="2" charset="2"/>
              </a:rPr>
              <a:t>"</a:t>
            </a:r>
            <a:endParaRPr lang="en-US" sz="1800" i="1"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VN" sz="1800" dirty="0"/>
          </a:p>
        </p:txBody>
      </p:sp>
      <p:sp>
        <p:nvSpPr>
          <p:cNvPr id="6" name="Footer Placeholder 5">
            <a:extLst>
              <a:ext uri="{FF2B5EF4-FFF2-40B4-BE49-F238E27FC236}">
                <a16:creationId xmlns:a16="http://schemas.microsoft.com/office/drawing/2014/main" id="{8C14ABAC-3F0E-C970-490D-9570AF5463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F1E402-304D-1530-2C68-C9EB2CB9E152}"/>
              </a:ext>
            </a:extLst>
          </p:cNvPr>
          <p:cNvSpPr>
            <a:spLocks noGrp="1"/>
          </p:cNvSpPr>
          <p:nvPr>
            <p:ph type="sldNum" sz="quarter" idx="12"/>
          </p:nvPr>
        </p:nvSpPr>
        <p:spPr/>
        <p:txBody>
          <a:bodyPr/>
          <a:lstStyle/>
          <a:p>
            <a:fld id="{71766878-3199-4EAB-94E7-2D6D11070E14}" type="slidenum">
              <a:rPr lang="en-US" smtClean="0"/>
              <a:t>9</a:t>
            </a:fld>
            <a:endParaRPr lang="en-US" dirty="0"/>
          </a:p>
        </p:txBody>
      </p:sp>
      <p:pic>
        <p:nvPicPr>
          <p:cNvPr id="9" name="Picture 2">
            <a:extLst>
              <a:ext uri="{FF2B5EF4-FFF2-40B4-BE49-F238E27FC236}">
                <a16:creationId xmlns:a16="http://schemas.microsoft.com/office/drawing/2014/main" id="{2E213F70-FEDB-0582-6EC0-E99D419B1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07" y="6383112"/>
            <a:ext cx="2558143" cy="33093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0C9F42DD-1AC1-3C27-6DD1-6806A4F3FEE6}"/>
              </a:ext>
            </a:extLst>
          </p:cNvPr>
          <p:cNvSpPr txBox="1">
            <a:spLocks/>
          </p:cNvSpPr>
          <p:nvPr/>
        </p:nvSpPr>
        <p:spPr>
          <a:xfrm>
            <a:off x="482600" y="332464"/>
            <a:ext cx="11379200" cy="675012"/>
          </a:xfrm>
          <a:prstGeom prst="rect">
            <a:avLst/>
          </a:prstGeom>
          <a:ln w="19050" cap="sq">
            <a:solidFill>
              <a:schemeClr val="accent1">
                <a:alpha val="82881"/>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VN" sz="2800" b="1" dirty="0">
                <a:latin typeface="+mn-lt"/>
                <a:cs typeface="Calibri" panose="020F0502020204030204" pitchFamily="34" charset="0"/>
              </a:rPr>
              <a:t>The proposed solution</a:t>
            </a:r>
          </a:p>
        </p:txBody>
      </p:sp>
      <p:pic>
        <p:nvPicPr>
          <p:cNvPr id="20" name="Picture 19">
            <a:extLst>
              <a:ext uri="{FF2B5EF4-FFF2-40B4-BE49-F238E27FC236}">
                <a16:creationId xmlns:a16="http://schemas.microsoft.com/office/drawing/2014/main" id="{6E504E15-BFA8-E397-B437-8B221F10B44D}"/>
              </a:ext>
            </a:extLst>
          </p:cNvPr>
          <p:cNvPicPr>
            <a:picLocks noChangeAspect="1"/>
          </p:cNvPicPr>
          <p:nvPr/>
        </p:nvPicPr>
        <p:blipFill>
          <a:blip r:embed="rId3"/>
          <a:stretch>
            <a:fillRect/>
          </a:stretch>
        </p:blipFill>
        <p:spPr>
          <a:xfrm>
            <a:off x="11018637" y="383263"/>
            <a:ext cx="614563" cy="577429"/>
          </a:xfrm>
          <a:prstGeom prst="rect">
            <a:avLst/>
          </a:prstGeom>
        </p:spPr>
      </p:pic>
    </p:spTree>
    <p:extLst>
      <p:ext uri="{BB962C8B-B14F-4D97-AF65-F5344CB8AC3E}">
        <p14:creationId xmlns:p14="http://schemas.microsoft.com/office/powerpoint/2010/main" val="4151649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2171</TotalTime>
  <Words>921</Words>
  <Application>Microsoft Macintosh PowerPoint</Application>
  <PresentationFormat>Widescreen</PresentationFormat>
  <Paragraphs>136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Amazon Kindle Book Review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Kindle Book Review Analysis </dc:title>
  <dc:creator>Microsoft Office User</dc:creator>
  <cp:lastModifiedBy>Microsoft Office User</cp:lastModifiedBy>
  <cp:revision>30</cp:revision>
  <dcterms:created xsi:type="dcterms:W3CDTF">2022-06-02T12:22:29Z</dcterms:created>
  <dcterms:modified xsi:type="dcterms:W3CDTF">2022-06-04T12:29:49Z</dcterms:modified>
</cp:coreProperties>
</file>